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8"/>
  </p:notesMasterIdLst>
  <p:sldIdLst>
    <p:sldId id="256" r:id="rId2"/>
    <p:sldId id="303" r:id="rId3"/>
    <p:sldId id="284" r:id="rId4"/>
    <p:sldId id="297" r:id="rId5"/>
    <p:sldId id="285" r:id="rId6"/>
    <p:sldId id="282" r:id="rId7"/>
    <p:sldId id="283" r:id="rId8"/>
    <p:sldId id="304" r:id="rId9"/>
    <p:sldId id="286" r:id="rId10"/>
    <p:sldId id="277" r:id="rId11"/>
    <p:sldId id="278" r:id="rId12"/>
    <p:sldId id="279" r:id="rId13"/>
    <p:sldId id="266" r:id="rId14"/>
    <p:sldId id="288" r:id="rId15"/>
    <p:sldId id="289" r:id="rId16"/>
    <p:sldId id="292" r:id="rId17"/>
    <p:sldId id="293" r:id="rId18"/>
    <p:sldId id="305" r:id="rId19"/>
    <p:sldId id="296" r:id="rId20"/>
    <p:sldId id="308" r:id="rId21"/>
    <p:sldId id="298" r:id="rId22"/>
    <p:sldId id="307" r:id="rId23"/>
    <p:sldId id="295" r:id="rId24"/>
    <p:sldId id="299" r:id="rId25"/>
    <p:sldId id="309" r:id="rId26"/>
    <p:sldId id="306" r:id="rId27"/>
    <p:sldId id="300" r:id="rId28"/>
    <p:sldId id="310" r:id="rId29"/>
    <p:sldId id="311" r:id="rId30"/>
    <p:sldId id="312" r:id="rId31"/>
    <p:sldId id="313" r:id="rId32"/>
    <p:sldId id="260" r:id="rId33"/>
    <p:sldId id="275" r:id="rId34"/>
    <p:sldId id="276" r:id="rId35"/>
    <p:sldId id="262" r:id="rId36"/>
    <p:sldId id="259" r:id="rId37"/>
  </p:sldIdLst>
  <p:sldSz cx="12192000" cy="6858000"/>
  <p:notesSz cx="6858000" cy="9144000"/>
  <p:defaultTextStyle>
    <a:defPPr>
      <a:defRPr lang="en-A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313"/>
    <p:restoredTop sz="81268"/>
  </p:normalViewPr>
  <p:slideViewPr>
    <p:cSldViewPr snapToGrid="0">
      <p:cViewPr varScale="1">
        <p:scale>
          <a:sx n="150" d="100"/>
          <a:sy n="150" d="100"/>
        </p:scale>
        <p:origin x="151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5F56D2-E46D-DD4B-A795-E0AFE0CC469D}" type="datetimeFigureOut">
              <a:rPr lang="en-AT" smtClean="0"/>
              <a:t>30.11.22</a:t>
            </a:fld>
            <a:endParaRPr lang="en-A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EC0911-28C6-DD43-9921-5ADD85102CB2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9973453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AT" sz="1200" dirty="0">
                <a:solidFill>
                  <a:srgbClr val="222222"/>
                </a:solidFill>
                <a:highlight>
                  <a:srgbClr val="FFFFFF"/>
                </a:highlight>
              </a:rPr>
              <a:t>2N=total </a:t>
            </a:r>
            <a:r>
              <a:rPr lang="de-AT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number</a:t>
            </a:r>
            <a:r>
              <a:rPr lang="de-AT" sz="1200" dirty="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r>
              <a:rPr lang="de-AT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of</a:t>
            </a:r>
            <a:r>
              <a:rPr lang="de-AT" sz="1200" dirty="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r>
              <a:rPr lang="de-AT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tries</a:t>
            </a:r>
            <a:endParaRPr lang="de-AT" sz="1200" dirty="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AT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k</a:t>
            </a:r>
            <a:r>
              <a:rPr lang="de-AT" sz="1200" dirty="0">
                <a:solidFill>
                  <a:srgbClr val="222222"/>
                </a:solidFill>
                <a:highlight>
                  <a:srgbClr val="FFFFFF"/>
                </a:highlight>
              </a:rPr>
              <a:t>=</a:t>
            </a:r>
            <a:r>
              <a:rPr lang="de-AT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number</a:t>
            </a:r>
            <a:r>
              <a:rPr lang="de-AT" sz="1200" dirty="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r>
              <a:rPr lang="de-AT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of</a:t>
            </a:r>
            <a:r>
              <a:rPr lang="de-AT" sz="1200" dirty="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r>
              <a:rPr lang="de-AT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blue</a:t>
            </a:r>
            <a:r>
              <a:rPr lang="de-AT" sz="1200" dirty="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AT" sz="1200" dirty="0">
                <a:solidFill>
                  <a:srgbClr val="222222"/>
                </a:solidFill>
                <a:highlight>
                  <a:srgbClr val="FFFFFF"/>
                </a:highlight>
              </a:rPr>
              <a:t>p = </a:t>
            </a:r>
            <a:r>
              <a:rPr lang="de-AT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frequency</a:t>
            </a:r>
            <a:r>
              <a:rPr lang="de-AT" sz="1200" dirty="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r>
              <a:rPr lang="de-AT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of</a:t>
            </a:r>
            <a:r>
              <a:rPr lang="de-AT" sz="1200" dirty="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r>
              <a:rPr lang="de-AT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blue</a:t>
            </a:r>
            <a:r>
              <a:rPr lang="de-AT" sz="1200" dirty="0">
                <a:solidFill>
                  <a:srgbClr val="222222"/>
                </a:solidFill>
                <a:highlight>
                  <a:srgbClr val="FFFFFF"/>
                </a:highlight>
              </a:rPr>
              <a:t> in </a:t>
            </a:r>
            <a:r>
              <a:rPr lang="de-AT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previous</a:t>
            </a:r>
            <a:r>
              <a:rPr lang="de-AT" sz="1200" dirty="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r>
              <a:rPr lang="de-AT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generation</a:t>
            </a:r>
            <a:endParaRPr lang="de-AT" sz="1200" dirty="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AT" sz="1200" dirty="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AT" sz="1200" dirty="0">
                <a:solidFill>
                  <a:srgbClr val="222222"/>
                </a:solidFill>
                <a:highlight>
                  <a:srgbClr val="FFFFFF"/>
                </a:highlight>
              </a:rPr>
              <a:t>The </a:t>
            </a:r>
            <a:r>
              <a:rPr lang="de-AT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formula</a:t>
            </a:r>
            <a:r>
              <a:rPr lang="de-AT" sz="1200" dirty="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r>
              <a:rPr lang="de-AT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can</a:t>
            </a:r>
            <a:r>
              <a:rPr lang="de-AT" sz="1200" dirty="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r>
              <a:rPr lang="de-AT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be</a:t>
            </a:r>
            <a:r>
              <a:rPr lang="de-AT" sz="1200" dirty="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r>
              <a:rPr lang="de-AT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understood</a:t>
            </a:r>
            <a:r>
              <a:rPr lang="de-AT" sz="1200" dirty="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r>
              <a:rPr lang="de-AT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as</a:t>
            </a:r>
            <a:r>
              <a:rPr lang="de-AT" sz="1200" dirty="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r>
              <a:rPr lang="de-AT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follows</a:t>
            </a:r>
            <a:r>
              <a:rPr lang="de-AT" sz="1200" dirty="0">
                <a:solidFill>
                  <a:srgbClr val="222222"/>
                </a:solidFill>
                <a:highlight>
                  <a:srgbClr val="FFFFFF"/>
                </a:highlight>
              </a:rPr>
              <a:t>. </a:t>
            </a:r>
            <a:r>
              <a:rPr lang="de-AT" sz="1200" i="1" dirty="0" err="1">
                <a:solidFill>
                  <a:srgbClr val="222222"/>
                </a:solidFill>
                <a:highlight>
                  <a:srgbClr val="FFFFFF"/>
                </a:highlight>
              </a:rPr>
              <a:t>k</a:t>
            </a:r>
            <a:r>
              <a:rPr lang="de-AT" sz="1200" dirty="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r>
              <a:rPr lang="de-AT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successes</a:t>
            </a:r>
            <a:r>
              <a:rPr lang="de-AT" sz="1200" dirty="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r>
              <a:rPr lang="de-AT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occur</a:t>
            </a:r>
            <a:r>
              <a:rPr lang="de-AT" sz="1200" dirty="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r>
              <a:rPr lang="de-AT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with</a:t>
            </a:r>
            <a:r>
              <a:rPr lang="de-AT" sz="1200" dirty="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r>
              <a:rPr lang="de-AT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probability</a:t>
            </a:r>
            <a:r>
              <a:rPr lang="de-AT" sz="1200" dirty="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r>
              <a:rPr lang="de-AT" sz="1200" i="1" dirty="0" err="1">
                <a:solidFill>
                  <a:srgbClr val="222222"/>
                </a:solidFill>
                <a:highlight>
                  <a:srgbClr val="FFFFFF"/>
                </a:highlight>
              </a:rPr>
              <a:t>p</a:t>
            </a:r>
            <a:r>
              <a:rPr lang="de-AT" sz="1800" i="1" baseline="30000" dirty="0" err="1">
                <a:solidFill>
                  <a:srgbClr val="222222"/>
                </a:solidFill>
                <a:highlight>
                  <a:srgbClr val="FFFFFF"/>
                </a:highlight>
              </a:rPr>
              <a:t>k</a:t>
            </a:r>
            <a:r>
              <a:rPr lang="de-AT" sz="1200" dirty="0">
                <a:solidFill>
                  <a:srgbClr val="222222"/>
                </a:solidFill>
                <a:highlight>
                  <a:srgbClr val="FFFFFF"/>
                </a:highlight>
              </a:rPr>
              <a:t> and </a:t>
            </a:r>
            <a:r>
              <a:rPr lang="de-AT" sz="1200" i="1" dirty="0">
                <a:solidFill>
                  <a:srgbClr val="222222"/>
                </a:solidFill>
                <a:highlight>
                  <a:srgbClr val="FFFFFF"/>
                </a:highlight>
              </a:rPr>
              <a:t>2N</a:t>
            </a:r>
            <a:r>
              <a:rPr lang="de-AT" sz="1200" dirty="0">
                <a:solidFill>
                  <a:srgbClr val="222222"/>
                </a:solidFill>
                <a:highlight>
                  <a:srgbClr val="FFFFFF"/>
                </a:highlight>
              </a:rPr>
              <a:t> − </a:t>
            </a:r>
            <a:r>
              <a:rPr lang="de-AT" sz="1200" i="1" dirty="0" err="1">
                <a:solidFill>
                  <a:srgbClr val="222222"/>
                </a:solidFill>
                <a:highlight>
                  <a:srgbClr val="FFFFFF"/>
                </a:highlight>
              </a:rPr>
              <a:t>k</a:t>
            </a:r>
            <a:r>
              <a:rPr lang="de-AT" sz="1200" dirty="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r>
              <a:rPr lang="de-AT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failures</a:t>
            </a:r>
            <a:r>
              <a:rPr lang="de-AT" sz="1200" dirty="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r>
              <a:rPr lang="de-AT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occur</a:t>
            </a:r>
            <a:r>
              <a:rPr lang="de-AT" sz="1200" dirty="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r>
              <a:rPr lang="de-AT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with</a:t>
            </a:r>
            <a:r>
              <a:rPr lang="de-AT" sz="1200" dirty="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r>
              <a:rPr lang="de-AT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probability</a:t>
            </a:r>
            <a:r>
              <a:rPr lang="de-AT" sz="1200" dirty="0">
                <a:solidFill>
                  <a:srgbClr val="222222"/>
                </a:solidFill>
                <a:highlight>
                  <a:srgbClr val="FFFFFF"/>
                </a:highlight>
              </a:rPr>
              <a:t> (1 − </a:t>
            </a:r>
            <a:r>
              <a:rPr lang="de-AT" sz="1200" i="1" dirty="0">
                <a:solidFill>
                  <a:srgbClr val="222222"/>
                </a:solidFill>
                <a:highlight>
                  <a:srgbClr val="FFFFFF"/>
                </a:highlight>
              </a:rPr>
              <a:t>p</a:t>
            </a:r>
            <a:r>
              <a:rPr lang="de-AT" sz="1200" dirty="0">
                <a:solidFill>
                  <a:srgbClr val="222222"/>
                </a:solidFill>
                <a:highlight>
                  <a:srgbClr val="FFFFFF"/>
                </a:highlight>
              </a:rPr>
              <a:t>)</a:t>
            </a:r>
            <a:r>
              <a:rPr lang="de-AT" sz="1800" i="1" baseline="30000" dirty="0">
                <a:solidFill>
                  <a:srgbClr val="222222"/>
                </a:solidFill>
                <a:highlight>
                  <a:srgbClr val="FFFFFF"/>
                </a:highlight>
              </a:rPr>
              <a:t>2N</a:t>
            </a:r>
            <a:r>
              <a:rPr lang="de-AT" sz="1800" baseline="30000" dirty="0">
                <a:solidFill>
                  <a:srgbClr val="222222"/>
                </a:solidFill>
                <a:highlight>
                  <a:srgbClr val="FFFFFF"/>
                </a:highlight>
              </a:rPr>
              <a:t> − </a:t>
            </a:r>
            <a:r>
              <a:rPr lang="de-AT" sz="1800" i="1" baseline="30000" dirty="0">
                <a:solidFill>
                  <a:srgbClr val="222222"/>
                </a:solidFill>
                <a:highlight>
                  <a:srgbClr val="FFFFFF"/>
                </a:highlight>
              </a:rPr>
              <a:t>k</a:t>
            </a:r>
            <a:r>
              <a:rPr lang="de-AT" sz="1200" dirty="0">
                <a:solidFill>
                  <a:srgbClr val="222222"/>
                </a:solidFill>
                <a:highlight>
                  <a:srgbClr val="FFFFFF"/>
                </a:highlight>
              </a:rPr>
              <a:t>. </a:t>
            </a:r>
            <a:r>
              <a:rPr lang="de-AT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However</a:t>
            </a:r>
            <a:r>
              <a:rPr lang="de-AT" sz="1200" dirty="0">
                <a:solidFill>
                  <a:srgbClr val="222222"/>
                </a:solidFill>
                <a:highlight>
                  <a:srgbClr val="FFFFFF"/>
                </a:highlight>
              </a:rPr>
              <a:t>, </a:t>
            </a:r>
            <a:r>
              <a:rPr lang="de-AT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the</a:t>
            </a:r>
            <a:r>
              <a:rPr lang="de-AT" sz="1200" dirty="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r>
              <a:rPr lang="de-AT" sz="1200" i="1" dirty="0" err="1">
                <a:solidFill>
                  <a:srgbClr val="222222"/>
                </a:solidFill>
                <a:highlight>
                  <a:srgbClr val="FFFFFF"/>
                </a:highlight>
              </a:rPr>
              <a:t>k</a:t>
            </a:r>
            <a:r>
              <a:rPr lang="de-AT" sz="1200" dirty="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r>
              <a:rPr lang="de-AT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successes</a:t>
            </a:r>
            <a:r>
              <a:rPr lang="de-AT" sz="1200" dirty="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r>
              <a:rPr lang="de-AT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can</a:t>
            </a:r>
            <a:r>
              <a:rPr lang="de-AT" sz="1200" dirty="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r>
              <a:rPr lang="de-AT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occur</a:t>
            </a:r>
            <a:r>
              <a:rPr lang="de-AT" sz="1200" dirty="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r>
              <a:rPr lang="de-AT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anywhere</a:t>
            </a:r>
            <a:r>
              <a:rPr lang="de-AT" sz="1200" dirty="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r>
              <a:rPr lang="de-AT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among</a:t>
            </a:r>
            <a:r>
              <a:rPr lang="de-AT" sz="1200" dirty="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r>
              <a:rPr lang="de-AT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the</a:t>
            </a:r>
            <a:r>
              <a:rPr lang="de-AT" sz="1200" dirty="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r>
              <a:rPr lang="de-AT" sz="1200" i="1" dirty="0">
                <a:solidFill>
                  <a:srgbClr val="222222"/>
                </a:solidFill>
                <a:highlight>
                  <a:srgbClr val="FFFFFF"/>
                </a:highlight>
              </a:rPr>
              <a:t>2N</a:t>
            </a:r>
            <a:r>
              <a:rPr lang="de-AT" sz="1200" dirty="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r>
              <a:rPr lang="de-AT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trials</a:t>
            </a:r>
            <a:r>
              <a:rPr lang="de-AT" sz="1200" dirty="0">
                <a:solidFill>
                  <a:srgbClr val="222222"/>
                </a:solidFill>
                <a:highlight>
                  <a:srgbClr val="FFFFFF"/>
                </a:highlight>
              </a:rPr>
              <a:t>, and </a:t>
            </a:r>
            <a:r>
              <a:rPr lang="de-AT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there</a:t>
            </a:r>
            <a:r>
              <a:rPr lang="de-AT" sz="1200" dirty="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r>
              <a:rPr lang="de-AT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are</a:t>
            </a:r>
            <a:r>
              <a:rPr lang="de-AT" sz="1200" dirty="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AT" sz="1800" dirty="0">
                <a:solidFill>
                  <a:srgbClr val="222222"/>
                </a:solidFill>
                <a:highlight>
                  <a:srgbClr val="FFFFFF"/>
                </a:highlight>
              </a:rPr>
              <a:t>{\displaystyle {\</a:t>
            </a:r>
            <a:r>
              <a:rPr lang="de-AT" sz="1800" dirty="0" err="1">
                <a:solidFill>
                  <a:srgbClr val="222222"/>
                </a:solidFill>
                <a:highlight>
                  <a:srgbClr val="FFFFFF"/>
                </a:highlight>
              </a:rPr>
              <a:t>binom</a:t>
            </a:r>
            <a:r>
              <a:rPr lang="de-AT" sz="1800" dirty="0">
                <a:solidFill>
                  <a:srgbClr val="222222"/>
                </a:solidFill>
                <a:highlight>
                  <a:srgbClr val="FFFFFF"/>
                </a:highlight>
              </a:rPr>
              <a:t> {2N}{</a:t>
            </a:r>
            <a:r>
              <a:rPr lang="de-AT" sz="1800" dirty="0" err="1">
                <a:solidFill>
                  <a:srgbClr val="222222"/>
                </a:solidFill>
                <a:highlight>
                  <a:srgbClr val="FFFFFF"/>
                </a:highlight>
              </a:rPr>
              <a:t>k</a:t>
            </a:r>
            <a:r>
              <a:rPr lang="de-AT" sz="1800" dirty="0">
                <a:solidFill>
                  <a:srgbClr val="222222"/>
                </a:solidFill>
                <a:highlight>
                  <a:srgbClr val="FFFFFF"/>
                </a:highlight>
              </a:rPr>
              <a:t>}}}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AT" sz="1200" dirty="0">
                <a:solidFill>
                  <a:srgbClr val="222222"/>
                </a:solidFill>
                <a:highlight>
                  <a:srgbClr val="FFFFFF"/>
                </a:highlight>
              </a:rPr>
              <a:t> different </a:t>
            </a:r>
            <a:r>
              <a:rPr lang="de-AT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ways</a:t>
            </a:r>
            <a:r>
              <a:rPr lang="de-AT" sz="1200" dirty="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r>
              <a:rPr lang="de-AT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of</a:t>
            </a:r>
            <a:r>
              <a:rPr lang="de-AT" sz="1200" dirty="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r>
              <a:rPr lang="de-AT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distributing</a:t>
            </a:r>
            <a:r>
              <a:rPr lang="de-AT" sz="1200" dirty="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r>
              <a:rPr lang="de-AT" sz="1200" i="1" dirty="0" err="1">
                <a:solidFill>
                  <a:srgbClr val="222222"/>
                </a:solidFill>
                <a:highlight>
                  <a:srgbClr val="FFFFFF"/>
                </a:highlight>
              </a:rPr>
              <a:t>k</a:t>
            </a:r>
            <a:r>
              <a:rPr lang="de-AT" sz="1200" dirty="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r>
              <a:rPr lang="de-AT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successes</a:t>
            </a:r>
            <a:r>
              <a:rPr lang="de-AT" sz="1200" dirty="0">
                <a:solidFill>
                  <a:srgbClr val="222222"/>
                </a:solidFill>
                <a:highlight>
                  <a:srgbClr val="FFFFFF"/>
                </a:highlight>
              </a:rPr>
              <a:t> in a </a:t>
            </a:r>
            <a:r>
              <a:rPr lang="de-AT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sequence</a:t>
            </a:r>
            <a:r>
              <a:rPr lang="de-AT" sz="1200" dirty="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r>
              <a:rPr lang="de-AT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of</a:t>
            </a:r>
            <a:r>
              <a:rPr lang="de-AT" sz="1200" dirty="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r>
              <a:rPr lang="de-AT" sz="1200" i="1" dirty="0">
                <a:solidFill>
                  <a:srgbClr val="222222"/>
                </a:solidFill>
                <a:highlight>
                  <a:srgbClr val="FFFFFF"/>
                </a:highlight>
              </a:rPr>
              <a:t>2N</a:t>
            </a:r>
            <a:r>
              <a:rPr lang="de-AT" sz="1200" dirty="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r>
              <a:rPr lang="de-AT" sz="1200" dirty="0" err="1">
                <a:solidFill>
                  <a:srgbClr val="222222"/>
                </a:solidFill>
                <a:highlight>
                  <a:srgbClr val="FFFFFF"/>
                </a:highlight>
              </a:rPr>
              <a:t>trials</a:t>
            </a:r>
            <a:r>
              <a:rPr lang="de-AT" sz="1200" dirty="0">
                <a:solidFill>
                  <a:srgbClr val="222222"/>
                </a:solidFill>
                <a:highlight>
                  <a:srgbClr val="FFFFFF"/>
                </a:highlight>
              </a:rPr>
              <a:t>.</a:t>
            </a:r>
            <a:endParaRPr lang="de-AT" sz="18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EC0911-28C6-DD43-9921-5ADD85102CB2}" type="slidenum">
              <a:rPr lang="en-AT" smtClean="0"/>
              <a:t>7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796805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other stuff directly  in </a:t>
            </a:r>
            <a:r>
              <a:rPr lang="en-US" dirty="0" err="1"/>
              <a:t>SLiMgui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EC0911-28C6-DD43-9921-5ADD85102CB2}" type="slidenum">
              <a:rPr lang="en-AT" smtClean="0"/>
              <a:t>13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0787725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nWF1locus.slim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EC0911-28C6-DD43-9921-5ADD85102CB2}" type="slidenum">
              <a:rPr lang="en-AT" smtClean="0"/>
              <a:t>15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1753779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replicate for multiple unlinked loci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 err="1"/>
              <a:t>nWFmultipleloci.slim</a:t>
            </a:r>
            <a:endParaRPr lang="en-US" dirty="0"/>
          </a:p>
          <a:p>
            <a:endParaRPr lang="en-US" dirty="0"/>
          </a:p>
          <a:p>
            <a:r>
              <a:rPr lang="en-US" dirty="0"/>
              <a:t>E[p’]=p</a:t>
            </a:r>
          </a:p>
          <a:p>
            <a:r>
              <a:rPr lang="en-US" dirty="0"/>
              <a:t>Var[p’]=p(1-p)/(2N)</a:t>
            </a:r>
          </a:p>
          <a:p>
            <a:r>
              <a:rPr lang="en-US" dirty="0"/>
              <a:t>H=2p(1-p)</a:t>
            </a:r>
          </a:p>
          <a:p>
            <a:r>
              <a:rPr lang="en-US" dirty="0"/>
              <a:t>E[H’]=H(1-1/(2N))</a:t>
            </a:r>
          </a:p>
          <a:p>
            <a:r>
              <a:rPr lang="en-US" dirty="0"/>
              <a:t>E[H]=H0(1-1/(2N))^t</a:t>
            </a:r>
          </a:p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EC0911-28C6-DD43-9921-5ADD85102CB2}" type="slidenum">
              <a:rPr lang="en-AT" smtClean="0"/>
              <a:t>16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9804066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 err="1"/>
              <a:t>nWFmultipleloci.slim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EC0911-28C6-DD43-9921-5ADD85102CB2}" type="slidenum">
              <a:rPr lang="en-AT" smtClean="0"/>
              <a:t>18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7425040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EC0911-28C6-DD43-9921-5ADD85102CB2}" type="slidenum">
              <a:rPr lang="en-AT" smtClean="0"/>
              <a:t>25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6806436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EC0911-28C6-DD43-9921-5ADD85102CB2}" type="slidenum">
              <a:rPr lang="en-AT" smtClean="0"/>
              <a:t>28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42204625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EC0911-28C6-DD43-9921-5ADD85102CB2}" type="slidenum">
              <a:rPr lang="en-AT" smtClean="0"/>
              <a:t>31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8638088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027A9-097E-A1ED-694A-7EA2660CB4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A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DCF11A-265C-F1F2-950F-DA10D44A2D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AT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0787C605-1E0C-38B4-AF12-276F8A2BF5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6EDAC-235A-DD42-8F85-27F95DBD6F1A}" type="datetime1">
              <a:rPr lang="de-AT" smtClean="0"/>
              <a:t>30.11.22</a:t>
            </a:fld>
            <a:endParaRPr lang="en-US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B418DF97-8CAF-25C6-65E7-2397ACBA9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/>
              <a:t>Experimental Evolution 2022 - Vienna</a:t>
            </a:r>
            <a:endParaRPr lang="en-AT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9BD0128B-E0E4-BCAE-CB95-67BC78B3D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1E6E2-482A-0F40-AF46-CE86DA92B7F7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061169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5748A-347D-4D96-8A06-949D64C5B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AE3435-A8A9-F38E-8140-BE21269EAC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82C4C5-460C-9C47-7980-256A5A510BD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408BB2A-C5FA-5E45-AF64-27F61FF9DC5A}" type="datetime1">
              <a:rPr lang="de-AT" smtClean="0"/>
              <a:t>30.11.22</a:t>
            </a:fld>
            <a:endParaRPr lang="en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1818A9-1483-1638-ED4D-1F56AF4909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/>
              <a:t>Experimental Evolution 2022 - Vienna</a:t>
            </a:r>
            <a:endParaRPr lang="en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B0605E-F938-19AD-D9FB-7EA49C1B7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1E6E2-482A-0F40-AF46-CE86DA92B7F7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6183209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F7DFC7-09A9-F52E-1200-39BBFEDE08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A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663ED5-0B55-7B03-E2CC-1C53847E82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C949F8-F66F-5F58-F861-48A52604992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C875E1C-84F4-FC43-A6A7-54FBB5B5FD60}" type="datetime1">
              <a:rPr lang="de-AT" smtClean="0"/>
              <a:t>30.11.22</a:t>
            </a:fld>
            <a:endParaRPr lang="en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7AEE82-AD12-3765-66F6-7E33650B6A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/>
              <a:t>Experimental Evolution 2022 - Vienna</a:t>
            </a:r>
            <a:endParaRPr lang="en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B987A5-575C-25C2-73C3-0D3E11870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1E6E2-482A-0F40-AF46-CE86DA92B7F7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316521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370A4-9BEC-63DD-C15B-3116F5C108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5E6BFE-0060-9FD2-5E94-999CB26868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34CED8-86BB-2884-8F96-C4E25B8267B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530D4CD-BE08-C346-B20B-D12693A2152A}" type="datetime1">
              <a:rPr lang="de-AT" smtClean="0"/>
              <a:t>30.11.22</a:t>
            </a:fld>
            <a:endParaRPr lang="en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B2DB65-283D-ADE4-E13B-50A17B8AE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/>
              <a:t>Experimental Evolution 2022 - Vienna</a:t>
            </a:r>
            <a:endParaRPr lang="en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8B0B0B-D86A-972B-A244-D954FDAF3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1E6E2-482A-0F40-AF46-CE86DA92B7F7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0799009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8A440-6C99-1D16-2FE0-9C6470E8D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A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E61546-36D7-F06A-6AE6-89D92D3366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7AFAED-AF19-88C4-53EB-BCFDB57A722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26A3866-0BA6-7649-84D8-5AFE90C20F2C}" type="datetime1">
              <a:rPr lang="de-AT" smtClean="0"/>
              <a:t>30.11.22</a:t>
            </a:fld>
            <a:endParaRPr lang="en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26C915-35A1-00F4-18F1-CE6EFB381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/>
              <a:t>Experimental Evolution 2022 - Vienna</a:t>
            </a:r>
            <a:endParaRPr lang="en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2E006E-28A4-3DDE-0426-EC936F2C0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1E6E2-482A-0F40-AF46-CE86DA92B7F7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8653686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4CE5F-30CD-9867-ED4A-E4E383A5B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4895C5-9A39-CA08-2E79-3F86448D8A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9FAD67-69B1-7D0E-E7DA-626B444D50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A0A28D-2A4E-5D49-39A0-9500CF2EE1F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19CA83-F47A-964A-83CF-8CD18D4194FC}" type="datetime1">
              <a:rPr lang="de-AT" smtClean="0"/>
              <a:t>30.11.22</a:t>
            </a:fld>
            <a:endParaRPr lang="en-A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F92230-06E4-495D-345C-D9BCC6C208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/>
              <a:t>Experimental Evolution 2022 - Vienna</a:t>
            </a:r>
            <a:endParaRPr lang="en-A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139FA8-6F12-BFCB-E3CF-1F9F85992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1E6E2-482A-0F40-AF46-CE86DA92B7F7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6865535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A3DCB0-0D14-12EF-B60F-62FB2B120F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A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820875-F336-1D06-D532-9F323790C4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556EA6-0458-D8F5-CC9D-FB9628A091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4E275CB-38BA-8983-B4F0-B802730196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9671594-CAC3-F693-E175-EE41472B8F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EFF2995-EA3B-9C46-1693-9A1159D1DCB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B95CBC3-F802-C748-ACA7-76001854A1A0}" type="datetime1">
              <a:rPr lang="de-AT" smtClean="0"/>
              <a:t>30.11.22</a:t>
            </a:fld>
            <a:endParaRPr lang="en-A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7A98A4-460C-B5EF-5703-655370DC9E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/>
              <a:t>Experimental Evolution 2022 - Vienna</a:t>
            </a:r>
            <a:endParaRPr lang="en-A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094694D-3E38-1BB3-2A32-5243BCF60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1E6E2-482A-0F40-AF46-CE86DA92B7F7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8867051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F9FAD-5CC0-C9B8-35E3-04E8C659E6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BE1BCF-14B8-9F60-FB83-EFC0AF9C49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68AEEF2-5909-6542-A07D-6E25370B177C}" type="datetime1">
              <a:rPr lang="de-AT" smtClean="0"/>
              <a:t>30.11.22</a:t>
            </a:fld>
            <a:endParaRPr lang="en-A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125F09-A8B1-1057-F434-FB490CC079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/>
              <a:t>Experimental Evolution 2022 - Vienna</a:t>
            </a:r>
            <a:endParaRPr lang="en-A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CFA945-38EE-8095-380C-6706E5404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1E6E2-482A-0F40-AF46-CE86DA92B7F7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4523639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4D5672-2580-1BB9-DA8A-0CD99C47D99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6B3238-3143-8747-A77F-93D68D6B9C94}" type="datetime1">
              <a:rPr lang="de-AT" smtClean="0"/>
              <a:t>30.11.22</a:t>
            </a:fld>
            <a:endParaRPr lang="en-A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F052BF0-D757-934B-099A-3366A7A66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/>
              <a:t>Experimental Evolution 2022 - Vienna</a:t>
            </a:r>
            <a:endParaRPr lang="en-A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2EB0B5-1A43-83B2-9324-54D48A52B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1E6E2-482A-0F40-AF46-CE86DA92B7F7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0725749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5866FB-4ADD-3518-87A9-7DCA36598E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A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93C34E-C48F-574A-345A-4910638427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E3579F-D5D1-535D-F670-425AB42367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750209-DC05-B71E-DF70-3F475837631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A5520FB-5643-DE4F-95E4-9B3921A2C390}" type="datetime1">
              <a:rPr lang="de-AT" smtClean="0"/>
              <a:t>30.11.22</a:t>
            </a:fld>
            <a:endParaRPr lang="en-A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6B2C8D-5BA9-0777-6F83-2730CE914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/>
              <a:t>Experimental Evolution 2022 - Vienna</a:t>
            </a:r>
            <a:endParaRPr lang="en-A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6D0376-B3D8-A487-5011-485C7C908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1E6E2-482A-0F40-AF46-CE86DA92B7F7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3235005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2DA00-960C-8EA1-9F8E-F3E7663506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A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9A0818-2A71-314C-E162-C0E0E09603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2E7E3D-961D-5129-AB12-6A36917198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706C2C-7097-7F9C-0DD6-9B51A85C1B2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727B9E3-0063-E64C-8506-2449B2B7D33B}" type="datetime1">
              <a:rPr lang="de-AT" smtClean="0"/>
              <a:t>30.11.22</a:t>
            </a:fld>
            <a:endParaRPr lang="en-A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F0B33E-9683-657F-DC00-9B7E8191C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/>
              <a:t>Experimental Evolution 2022 - Vienna</a:t>
            </a:r>
            <a:endParaRPr lang="en-A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40A22D-2C34-3403-5432-054EA3A0B8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1E6E2-482A-0F40-AF46-CE86DA92B7F7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40075623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DFB71B-B69F-FFD2-97EC-B4F6DDB54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A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EE3842-04CD-44DF-3B6C-39903A9AF7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86F0EB-37B5-0541-809F-A3E63084F9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AT"/>
              <a:t>Experimental Evolution 2022 - Vienna</a:t>
            </a:r>
            <a:endParaRPr lang="en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5D1470-0B48-9D08-FBC1-B33F2D954B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21E6E2-482A-0F40-AF46-CE86DA92B7F7}" type="slidenum">
              <a:rPr lang="en-AT" smtClean="0"/>
              <a:t>‹#›</a:t>
            </a:fld>
            <a:endParaRPr lang="en-AT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EBF75A12-D07F-E1A0-20D9-C97A2D78E1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55EEA6-117D-2B4F-894B-4509A2C41164}" type="datetime1">
              <a:rPr lang="de-AT" smtClean="0"/>
              <a:t>30.11.22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7554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A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benhaller.com/workshops/workshops.html" TargetMode="External"/><Relationship Id="rId2" Type="http://schemas.openxmlformats.org/officeDocument/2006/relationships/hyperlink" Target="http://www.messerlab.org/slim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8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9D6A7-6C40-9B87-86A0-3B247D1A714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Simulations of E&amp;R Under Neutrality and Selection - </a:t>
            </a:r>
            <a:r>
              <a:rPr lang="en-US" dirty="0" err="1"/>
              <a:t>SLiM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90FB4F-1C35-8E73-E54F-42DE8E20C8D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AT" dirty="0"/>
              <a:t>Hannah </a:t>
            </a:r>
            <a:r>
              <a:rPr lang="de-AT" dirty="0" err="1"/>
              <a:t>Götsch</a:t>
            </a:r>
            <a:r>
              <a:rPr lang="de-AT" dirty="0"/>
              <a:t> &amp; </a:t>
            </a:r>
            <a:r>
              <a:rPr lang="de-AT" dirty="0" err="1"/>
              <a:t>Yiwen</a:t>
            </a:r>
            <a:r>
              <a:rPr lang="de-AT" dirty="0"/>
              <a:t> Chen</a:t>
            </a:r>
            <a:endParaRPr lang="en-AT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EE4CD04-3A69-16C0-912B-E8F419F1A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de-AT"/>
              <a:t>Experimental Evolution 2022 - Vienna</a:t>
            </a:r>
            <a:endParaRPr lang="en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7A6B009-B41F-6BC8-7D47-C29F90F30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021E6E2-482A-0F40-AF46-CE86DA92B7F7}" type="slidenum">
              <a:rPr lang="en-AT" smtClean="0"/>
              <a:t>1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1393759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137652-15CC-B825-5DF1-FFA475E66F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SLiM</a:t>
            </a:r>
            <a:r>
              <a:rPr lang="en-US" dirty="0"/>
              <a:t>  - Materials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35CE6E7-A96B-8EF3-A033-509FE1CB38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800" dirty="0">
                <a:hlinkClick r:id="rId2"/>
              </a:rPr>
              <a:t>www.messerlab.org/slim/</a:t>
            </a:r>
            <a:endParaRPr lang="en-GB" sz="2800" dirty="0"/>
          </a:p>
          <a:p>
            <a:r>
              <a:rPr lang="en-US" dirty="0" err="1"/>
              <a:t>SLiM</a:t>
            </a:r>
            <a:r>
              <a:rPr lang="en-US" dirty="0"/>
              <a:t> Manual</a:t>
            </a:r>
          </a:p>
          <a:p>
            <a:r>
              <a:rPr lang="en-US" dirty="0"/>
              <a:t>Eidos Manual</a:t>
            </a:r>
          </a:p>
          <a:p>
            <a:r>
              <a:rPr lang="en-US" dirty="0"/>
              <a:t>Reference Sheets</a:t>
            </a:r>
          </a:p>
          <a:p>
            <a:r>
              <a:rPr lang="en-US" dirty="0"/>
              <a:t>Workshop (</a:t>
            </a:r>
            <a:r>
              <a:rPr lang="en-US" dirty="0">
                <a:hlinkClick r:id="rId3"/>
              </a:rPr>
              <a:t>www.benhaller.com/workshops/workshops.html</a:t>
            </a:r>
            <a:r>
              <a:rPr lang="en-US" dirty="0"/>
              <a:t>)</a:t>
            </a:r>
          </a:p>
          <a:p>
            <a:r>
              <a:rPr lang="en-US" dirty="0"/>
              <a:t>Mailing Lists (slim-announce &amp; slim-discuss)</a:t>
            </a:r>
          </a:p>
          <a:p>
            <a:endParaRPr lang="en-US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0CD727C-1ECA-7108-4DD6-7EF3934FC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/>
              <a:t>Experimental Evolution 2022 - Vienna</a:t>
            </a:r>
            <a:endParaRPr lang="en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0F0E35E-57C4-E24A-4130-1661E1629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1E6E2-482A-0F40-AF46-CE86DA92B7F7}" type="slidenum">
              <a:rPr lang="en-AT" smtClean="0"/>
              <a:t>10</a:t>
            </a:fld>
            <a:endParaRPr lang="en-AT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87690E7-717D-F377-37CD-2C3B9107F0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627450" y="136525"/>
            <a:ext cx="1440000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45764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5B277E-3144-2F41-4522-7571ED1CB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</a:t>
            </a:r>
            <a:r>
              <a:rPr lang="en-US" dirty="0" err="1"/>
              <a:t>SLiM</a:t>
            </a:r>
            <a:r>
              <a:rPr lang="en-US" dirty="0"/>
              <a:t>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072347D-A863-9B8B-5271-C85A501D8A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source on GitHub, GPL license </a:t>
            </a:r>
          </a:p>
          <a:p>
            <a:r>
              <a:rPr lang="en-US" dirty="0"/>
              <a:t>Interactive &amp; graphical (</a:t>
            </a:r>
            <a:r>
              <a:rPr lang="en-US" dirty="0" err="1"/>
              <a:t>SLiMgui</a:t>
            </a:r>
            <a:r>
              <a:rPr lang="en-US" dirty="0"/>
              <a:t>)</a:t>
            </a:r>
          </a:p>
          <a:p>
            <a:r>
              <a:rPr lang="en-US" dirty="0"/>
              <a:t>Fast</a:t>
            </a:r>
          </a:p>
          <a:p>
            <a:r>
              <a:rPr lang="en-US" dirty="0"/>
              <a:t>Flexible &amp; customizable with Eidos </a:t>
            </a:r>
          </a:p>
          <a:p>
            <a:pPr lvl="1"/>
            <a:r>
              <a:rPr lang="en-US" dirty="0"/>
              <a:t>Eidos is similar to R in syntax &amp; function names, </a:t>
            </a:r>
            <a:br>
              <a:rPr lang="en-US" dirty="0"/>
            </a:br>
            <a:r>
              <a:rPr lang="en-US" dirty="0"/>
              <a:t>but ends statements with semicolons and is zero-based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A09D76E-70C8-AD4A-0BB0-D3A6A33E4C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/>
              <a:t>Experimental Evolution 2022 - Vienna</a:t>
            </a:r>
            <a:endParaRPr lang="en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245F4D9-A5EB-0224-9198-282BB77E32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1E6E2-482A-0F40-AF46-CE86DA92B7F7}" type="slidenum">
              <a:rPr lang="en-AT" smtClean="0"/>
              <a:t>11</a:t>
            </a:fld>
            <a:endParaRPr lang="en-AT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BBDCBAA3-88CC-70DF-E11F-887DC1E300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627450" y="136525"/>
            <a:ext cx="1440000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85231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FF169DC-D4B5-9D29-4F6B-081768D7C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use </a:t>
            </a:r>
            <a:r>
              <a:rPr lang="en-US" dirty="0" err="1"/>
              <a:t>SLiM</a:t>
            </a:r>
            <a:r>
              <a:rPr lang="en-US" dirty="0"/>
              <a:t>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2A1522C-288A-700A-6CEE-C6429DFCEF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Initial modeling in </a:t>
            </a:r>
            <a:r>
              <a:rPr lang="en-US" dirty="0" err="1"/>
              <a:t>SLiMgui</a:t>
            </a:r>
            <a:endParaRPr lang="en-US" dirty="0"/>
          </a:p>
          <a:p>
            <a:pPr lvl="1"/>
            <a:r>
              <a:rPr lang="en-US" dirty="0" err="1"/>
              <a:t>SLiM</a:t>
            </a:r>
            <a:r>
              <a:rPr lang="en-US" dirty="0"/>
              <a:t> Recipes </a:t>
            </a:r>
          </a:p>
          <a:p>
            <a:r>
              <a:rPr lang="en-US" dirty="0"/>
              <a:t>Production runs (on a cluster)</a:t>
            </a:r>
          </a:p>
          <a:p>
            <a:r>
              <a:rPr lang="en-US" dirty="0"/>
              <a:t>Post-run analysis in Eidos, Python, or R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(we use version 4.0.1 of </a:t>
            </a:r>
            <a:r>
              <a:rPr lang="en-US" dirty="0" err="1"/>
              <a:t>SLiM</a:t>
            </a:r>
            <a:r>
              <a:rPr lang="en-US" dirty="0"/>
              <a:t>)</a:t>
            </a:r>
          </a:p>
          <a:p>
            <a:endParaRPr lang="en-US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47ECDB9-286E-6247-30A7-B701A21310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/>
              <a:t>Experimental Evolution 2022 - Vienna</a:t>
            </a:r>
            <a:endParaRPr lang="en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85BAD53-B530-19C7-5B40-21AFB919C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1E6E2-482A-0F40-AF46-CE86DA92B7F7}" type="slidenum">
              <a:rPr lang="en-AT" smtClean="0"/>
              <a:t>12</a:t>
            </a:fld>
            <a:endParaRPr lang="en-AT"/>
          </a:p>
        </p:txBody>
      </p:sp>
      <p:pic>
        <p:nvPicPr>
          <p:cNvPr id="6" name="Picture 1" descr="page37image5031552">
            <a:extLst>
              <a:ext uri="{FF2B5EF4-FFF2-40B4-BE49-F238E27FC236}">
                <a16:creationId xmlns:a16="http://schemas.microsoft.com/office/drawing/2014/main" id="{95A23BF5-FCA4-8A1E-247D-9022B9AEDA3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0862"/>
          <a:stretch/>
        </p:blipFill>
        <p:spPr bwMode="auto">
          <a:xfrm>
            <a:off x="13552" y="5767701"/>
            <a:ext cx="4320000" cy="10833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page37image5032176">
            <a:extLst>
              <a:ext uri="{FF2B5EF4-FFF2-40B4-BE49-F238E27FC236}">
                <a16:creationId xmlns:a16="http://schemas.microsoft.com/office/drawing/2014/main" id="{BE80221F-62D4-632E-E052-F5E1A18EFA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1689"/>
          <a:stretch/>
        </p:blipFill>
        <p:spPr bwMode="auto">
          <a:xfrm>
            <a:off x="4011613" y="5248508"/>
            <a:ext cx="4320000" cy="16025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3" descr="page37image5030512">
            <a:extLst>
              <a:ext uri="{FF2B5EF4-FFF2-40B4-BE49-F238E27FC236}">
                <a16:creationId xmlns:a16="http://schemas.microsoft.com/office/drawing/2014/main" id="{92191E7D-4054-7046-F299-79B3D71727A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4912"/>
          <a:stretch/>
        </p:blipFill>
        <p:spPr bwMode="auto">
          <a:xfrm>
            <a:off x="7858779" y="5996991"/>
            <a:ext cx="4320000" cy="854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0D608301-0E37-E018-CC72-485906E039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627450" y="136525"/>
            <a:ext cx="1440000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27852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209325-95F1-5F2D-C4BD-06BBA7457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SLiMgui</a:t>
            </a:r>
            <a:r>
              <a:rPr lang="en-GB" dirty="0"/>
              <a:t> Simulation Window </a:t>
            </a:r>
            <a:endParaRPr lang="en-AT" dirty="0"/>
          </a:p>
        </p:txBody>
      </p:sp>
      <p:sp>
        <p:nvSpPr>
          <p:cNvPr id="12" name="Inhaltsplatzhalter 11">
            <a:extLst>
              <a:ext uri="{FF2B5EF4-FFF2-40B4-BE49-F238E27FC236}">
                <a16:creationId xmlns:a16="http://schemas.microsoft.com/office/drawing/2014/main" id="{DC0BA0F8-1609-0DAC-AB7F-5CD49D90863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C38DF247-B823-D3DD-315D-48D70C084D2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1. The scripting pane </a:t>
            </a:r>
          </a:p>
          <a:p>
            <a:pPr marL="0" indent="0">
              <a:buNone/>
            </a:pPr>
            <a:r>
              <a:rPr lang="en-US" dirty="0"/>
              <a:t>2. The output pane. </a:t>
            </a:r>
          </a:p>
          <a:p>
            <a:pPr marL="0" indent="0">
              <a:buNone/>
            </a:pPr>
            <a:r>
              <a:rPr lang="en-US" dirty="0"/>
              <a:t>3. The population view. </a:t>
            </a:r>
          </a:p>
          <a:p>
            <a:pPr marL="0" indent="0">
              <a:buNone/>
            </a:pPr>
            <a:r>
              <a:rPr lang="en-US" dirty="0"/>
              <a:t>4. The individual view. </a:t>
            </a:r>
          </a:p>
          <a:p>
            <a:pPr marL="0" indent="0">
              <a:buNone/>
            </a:pPr>
            <a:r>
              <a:rPr lang="en-US" dirty="0"/>
              <a:t>5. The tick controls. </a:t>
            </a:r>
          </a:p>
          <a:p>
            <a:pPr marL="0" indent="0">
              <a:buNone/>
            </a:pPr>
            <a:r>
              <a:rPr lang="en-US" dirty="0"/>
              <a:t>6. The chromosome view.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FE2BAF0A-3213-0C4E-6969-B800B3D5D5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/>
              <a:t>Experimental Evolution 2022 - Vienna</a:t>
            </a:r>
            <a:endParaRPr lang="en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42F3209-125F-1D8C-9F04-AF54A3172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1E6E2-482A-0F40-AF46-CE86DA92B7F7}" type="slidenum">
              <a:rPr lang="en-AT" smtClean="0"/>
              <a:t>13</a:t>
            </a:fld>
            <a:endParaRPr lang="en-AT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74C86578-55FD-61BD-833A-E0D8A9717C6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76" t="29452" r="14117" b="26368"/>
          <a:stretch/>
        </p:blipFill>
        <p:spPr>
          <a:xfrm>
            <a:off x="838200" y="1721951"/>
            <a:ext cx="5350970" cy="4351338"/>
          </a:xfrm>
          <a:prstGeom prst="rect">
            <a:avLst/>
          </a:prstGeom>
        </p:spPr>
      </p:pic>
      <p:sp>
        <p:nvSpPr>
          <p:cNvPr id="14" name="Google Shape;166;p27">
            <a:extLst>
              <a:ext uri="{FF2B5EF4-FFF2-40B4-BE49-F238E27FC236}">
                <a16:creationId xmlns:a16="http://schemas.microsoft.com/office/drawing/2014/main" id="{17745C82-B4BC-9A5C-4EAB-299F9C1ED426}"/>
              </a:ext>
            </a:extLst>
          </p:cNvPr>
          <p:cNvSpPr txBox="1"/>
          <p:nvPr/>
        </p:nvSpPr>
        <p:spPr>
          <a:xfrm>
            <a:off x="8553000" y="5769300"/>
            <a:ext cx="3639000" cy="54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latin typeface="Open Sans"/>
                <a:ea typeface="Open Sans"/>
                <a:cs typeface="Open Sans"/>
                <a:sym typeface="Open Sans"/>
              </a:rPr>
              <a:t>Figure from</a:t>
            </a:r>
            <a:r>
              <a:rPr lang="en" sz="1200" dirty="0"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sz="1000" dirty="0">
                <a:highlight>
                  <a:schemeClr val="lt1"/>
                </a:highlight>
                <a:latin typeface="Open Sans"/>
                <a:ea typeface="Open Sans"/>
                <a:cs typeface="Open Sans"/>
                <a:sym typeface="Open Sans"/>
              </a:rPr>
              <a:t>the </a:t>
            </a:r>
            <a:r>
              <a:rPr lang="en" sz="1000" dirty="0" err="1">
                <a:highlight>
                  <a:schemeClr val="lt1"/>
                </a:highlight>
                <a:latin typeface="Open Sans"/>
                <a:ea typeface="Open Sans"/>
                <a:cs typeface="Open Sans"/>
                <a:sym typeface="Open Sans"/>
              </a:rPr>
              <a:t>SLiM</a:t>
            </a:r>
            <a:r>
              <a:rPr lang="en" sz="1000" dirty="0">
                <a:highlight>
                  <a:schemeClr val="lt1"/>
                </a:highlight>
                <a:latin typeface="Open Sans"/>
                <a:ea typeface="Open Sans"/>
                <a:cs typeface="Open Sans"/>
                <a:sym typeface="Open Sans"/>
              </a:rPr>
              <a:t>-Manual.</a:t>
            </a:r>
            <a:r>
              <a:rPr lang="en" sz="1100" dirty="0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100" dirty="0"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08F20570-CF54-1EC2-D79F-AD44B6F97B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627450" y="136525"/>
            <a:ext cx="1440000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100395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38F796-73B1-2A6D-FC60-73E756FB4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Task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89D323B-18E5-6F76-645D-B6643EBACB0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dirty="0">
                <a:solidFill>
                  <a:srgbClr val="000000"/>
                </a:solidFill>
              </a:rPr>
              <a:t>Simulate Drift on One Locus</a:t>
            </a:r>
            <a:endParaRPr lang="en-US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04FCE67-B903-EC08-DD3E-997159D86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/>
              <a:t>Experimental Evolution 2022 - Vienna</a:t>
            </a:r>
            <a:endParaRPr lang="en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D149D49-472D-A5B2-C0A6-FD230E243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1E6E2-482A-0F40-AF46-CE86DA92B7F7}" type="slidenum">
              <a:rPr lang="en-AT" smtClean="0"/>
              <a:t>14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846263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3276CD94-608B-8625-ACE6-DA1B8D035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Simulate Drift on One Locus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63FC4A3F-0E6C-0DC2-EE40-441FA261A3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Neutral Wright-Fisher model</a:t>
            </a:r>
          </a:p>
          <a:p>
            <a:r>
              <a:rPr lang="en-US" dirty="0"/>
              <a:t>Single locus – two alleles</a:t>
            </a:r>
          </a:p>
          <a:p>
            <a:r>
              <a:rPr lang="en-US" dirty="0"/>
              <a:t>Fixed mutant frequency in the beginning, no additional mutations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dirty="0"/>
              <a:t>Exercises: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Plot the allele frequency trajectory in </a:t>
            </a:r>
            <a:r>
              <a:rPr lang="en-US" dirty="0" err="1"/>
              <a:t>SLiM</a:t>
            </a:r>
            <a:r>
              <a:rPr lang="en-US" dirty="0"/>
              <a:t>. Vary the starting allele frequency (p), the population size (N) and the number of generations (t).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When is an allele more likely to get fixed or lost? What is the effect of p and N?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When do you expect an allele to remain the longest in the population (assuming the same N)?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CA4F539-AA31-F246-146A-747C29A117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/>
              <a:t>Experimental Evolution 2022 - Vienna</a:t>
            </a:r>
            <a:endParaRPr lang="en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9B57198-DA1C-9A6C-A52C-1ED40A324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1E6E2-482A-0F40-AF46-CE86DA92B7F7}" type="slidenum">
              <a:rPr lang="en-AT" smtClean="0"/>
              <a:t>15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42584487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ECD0739-A1BA-A446-8D65-D37B3A8C24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Replicates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2D09A7C-AD3D-D60E-F6D1-97F13CB6C9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Exercises: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Plot the allele frequency trajectories in </a:t>
            </a:r>
            <a:r>
              <a:rPr lang="en-US" dirty="0" err="1"/>
              <a:t>SLiM</a:t>
            </a:r>
            <a:r>
              <a:rPr lang="en-US" dirty="0"/>
              <a:t>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Try to understand how the mean and variance of drift are affected by the following parameters:</a:t>
            </a:r>
          </a:p>
          <a:p>
            <a:pPr lvl="1"/>
            <a:r>
              <a:rPr lang="en-US" dirty="0"/>
              <a:t>Starting allele frequency (p)</a:t>
            </a:r>
          </a:p>
          <a:p>
            <a:pPr lvl="1"/>
            <a:r>
              <a:rPr lang="en-US" dirty="0"/>
              <a:t>Population size (N)</a:t>
            </a:r>
          </a:p>
          <a:p>
            <a:pPr lvl="1"/>
            <a:r>
              <a:rPr lang="en-US" dirty="0"/>
              <a:t>Number of generations (t)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How is the observed heterozygosity affected by the same parameters?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39B5EB2-F4F2-2134-FFA2-D9D1273287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/>
              <a:t>Experimental Evolution 2022 - Vienna</a:t>
            </a:r>
            <a:endParaRPr lang="en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0A32889-A746-01F1-97D5-D9701D5217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1E6E2-482A-0F40-AF46-CE86DA92B7F7}" type="slidenum">
              <a:rPr lang="en-AT" smtClean="0"/>
              <a:t>16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2558759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38F796-73B1-2A6D-FC60-73E756FB4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Second Task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89D323B-18E5-6F76-645D-B6643EBACB0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dirty="0">
                <a:solidFill>
                  <a:srgbClr val="000000"/>
                </a:solidFill>
              </a:rPr>
              <a:t>Simulate Drift on Multiple Loci</a:t>
            </a:r>
            <a:endParaRPr lang="en-US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04FCE67-B903-EC08-DD3E-997159D86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/>
              <a:t>Experimental Evolution 2022 - Vienna</a:t>
            </a:r>
            <a:endParaRPr lang="en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D149D49-472D-A5B2-C0A6-FD230E243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1E6E2-482A-0F40-AF46-CE86DA92B7F7}" type="slidenum">
              <a:rPr lang="en-AT" smtClean="0"/>
              <a:t>17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2211620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3276CD94-608B-8625-ACE6-DA1B8D035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Simulate Drift on Multiple Locus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63FC4A3F-0E6C-0DC2-EE40-441FA261A3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Neutral Wright-Fisher model</a:t>
            </a:r>
          </a:p>
          <a:p>
            <a:r>
              <a:rPr lang="en-US" dirty="0"/>
              <a:t>Multiple loci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Exercises: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Plot the allele frequency trajectories in </a:t>
            </a:r>
            <a:r>
              <a:rPr lang="en-US" dirty="0" err="1"/>
              <a:t>SLiM</a:t>
            </a:r>
            <a:r>
              <a:rPr lang="en-US" dirty="0"/>
              <a:t>.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Plot the SFS in </a:t>
            </a:r>
            <a:r>
              <a:rPr lang="en-US" dirty="0" err="1"/>
              <a:t>SLiM</a:t>
            </a:r>
            <a:r>
              <a:rPr lang="en-US" dirty="0"/>
              <a:t>. How does it change with time?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CA4F539-AA31-F246-146A-747C29A117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/>
              <a:t>Experimental Evolution 2022 - Vienna</a:t>
            </a:r>
            <a:endParaRPr lang="en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9B57198-DA1C-9A6C-A52C-1ED40A324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1E6E2-482A-0F40-AF46-CE86DA92B7F7}" type="slidenum">
              <a:rPr lang="en-AT" smtClean="0"/>
              <a:t>18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8211386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38F796-73B1-2A6D-FC60-73E756FB4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Selection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89D323B-18E5-6F76-645D-B6643EBACB0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04FCE67-B903-EC08-DD3E-997159D86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/>
              <a:t>Experimental Evolution 2022 - Vienna</a:t>
            </a:r>
            <a:endParaRPr lang="en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D149D49-472D-A5B2-C0A6-FD230E243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1E6E2-482A-0F40-AF46-CE86DA92B7F7}" type="slidenum">
              <a:rPr lang="en-AT" smtClean="0"/>
              <a:t>19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41592811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63E085-BE50-4B52-A0E2-AB2A01683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Afternoon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7DA1867-2520-8E29-B9DA-DC4414FD30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Neutrality</a:t>
            </a:r>
          </a:p>
          <a:p>
            <a:pPr lvl="1"/>
            <a:r>
              <a:rPr lang="en-US" dirty="0"/>
              <a:t>Brief introduction to genetic drift and the Wright-Fisher model</a:t>
            </a:r>
          </a:p>
          <a:p>
            <a:pPr lvl="1"/>
            <a:r>
              <a:rPr lang="en-US" dirty="0"/>
              <a:t>Brief introduction to </a:t>
            </a:r>
            <a:r>
              <a:rPr lang="en-US" dirty="0" err="1"/>
              <a:t>SLiM</a:t>
            </a:r>
            <a:endParaRPr lang="en-US" dirty="0"/>
          </a:p>
          <a:p>
            <a:pPr lvl="1"/>
            <a:r>
              <a:rPr lang="en-US" dirty="0"/>
              <a:t>First Task: Simulate drift on one locus</a:t>
            </a:r>
          </a:p>
          <a:p>
            <a:pPr lvl="1"/>
            <a:r>
              <a:rPr lang="en-US" dirty="0"/>
              <a:t>Second Task: Simulate drift on multiple loci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Selection</a:t>
            </a:r>
          </a:p>
          <a:p>
            <a:pPr lvl="1"/>
            <a:r>
              <a:rPr lang="en-US" dirty="0"/>
              <a:t>Directional, stabilizing and </a:t>
            </a:r>
            <a:r>
              <a:rPr lang="en" dirty="0">
                <a:solidFill>
                  <a:srgbClr val="000000"/>
                </a:solidFill>
              </a:rPr>
              <a:t>diversifying </a:t>
            </a:r>
            <a:r>
              <a:rPr lang="en-US" dirty="0"/>
              <a:t>selection</a:t>
            </a:r>
          </a:p>
          <a:p>
            <a:pPr lvl="1"/>
            <a:r>
              <a:rPr lang="en-US" dirty="0"/>
              <a:t>Third Task: Simulate directional selection</a:t>
            </a:r>
          </a:p>
          <a:p>
            <a:pPr lvl="1"/>
            <a:r>
              <a:rPr lang="en-US" dirty="0"/>
              <a:t>Fourth Task: Simulate stabilizing selection</a:t>
            </a:r>
          </a:p>
          <a:p>
            <a:pPr lvl="1"/>
            <a:r>
              <a:rPr lang="en-US" dirty="0"/>
              <a:t>Fifth Task: Simulate </a:t>
            </a:r>
            <a:r>
              <a:rPr lang="en" dirty="0">
                <a:solidFill>
                  <a:srgbClr val="000000"/>
                </a:solidFill>
              </a:rPr>
              <a:t>diversifying</a:t>
            </a:r>
            <a:r>
              <a:rPr lang="en-US" dirty="0"/>
              <a:t> selection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7FE34B8-0E5A-0954-2359-9A5FA92D52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/>
              <a:t>Experimental Evolution 2022 - Vienna</a:t>
            </a:r>
            <a:endParaRPr lang="en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0696088-57C1-7FD4-0F6E-92E11BEBD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1E6E2-482A-0F40-AF46-CE86DA92B7F7}" type="slidenum">
              <a:rPr lang="en-AT" smtClean="0"/>
              <a:t>2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857202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AAECE76F-E662-CA9B-22D6-96EF0AB20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Natural Selection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EDA73E81-04E7-DA99-7A9A-D1EE525877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Each locus is assigned with selection coefficients (s). Allele with higher s result to higher individual fitness</a:t>
            </a:r>
            <a:br>
              <a:rPr lang="en-US" dirty="0"/>
            </a:br>
            <a:r>
              <a:rPr lang="en-US" dirty="0"/>
              <a:t>h… dominance coefficient</a:t>
            </a:r>
            <a:br>
              <a:rPr lang="en-US" dirty="0"/>
            </a:br>
            <a:r>
              <a:rPr lang="en-US" dirty="0"/>
              <a:t>w… individual fitness</a:t>
            </a:r>
          </a:p>
          <a:p>
            <a:pPr lvl="1"/>
            <a:r>
              <a:rPr lang="en-US" dirty="0"/>
              <a:t>W</a:t>
            </a:r>
            <a:r>
              <a:rPr lang="en-US" baseline="-25000" dirty="0"/>
              <a:t>AA</a:t>
            </a:r>
            <a:r>
              <a:rPr lang="en-US" dirty="0"/>
              <a:t>=1+s</a:t>
            </a:r>
          </a:p>
          <a:p>
            <a:pPr lvl="1"/>
            <a:r>
              <a:rPr lang="en-US" dirty="0" err="1"/>
              <a:t>W</a:t>
            </a:r>
            <a:r>
              <a:rPr lang="en-US" baseline="-25000" dirty="0" err="1"/>
              <a:t>Aa</a:t>
            </a:r>
            <a:r>
              <a:rPr lang="en-US" dirty="0"/>
              <a:t>=1+hs</a:t>
            </a:r>
          </a:p>
          <a:p>
            <a:pPr lvl="1"/>
            <a:r>
              <a:rPr lang="en-US" dirty="0"/>
              <a:t>W</a:t>
            </a:r>
            <a:r>
              <a:rPr lang="en-US" baseline="-25000" dirty="0"/>
              <a:t>aa</a:t>
            </a:r>
            <a:r>
              <a:rPr lang="en-US" dirty="0"/>
              <a:t>=1</a:t>
            </a:r>
          </a:p>
          <a:p>
            <a:endParaRPr lang="en-US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8C77082-413E-0EBB-5AFD-218CBCBEA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/>
              <a:t>Experimental Evolution 2022 - Vienna</a:t>
            </a:r>
            <a:endParaRPr lang="en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191ADB6-C482-999D-EC96-603890991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1E6E2-482A-0F40-AF46-CE86DA92B7F7}" type="slidenum">
              <a:rPr lang="en-AT" smtClean="0"/>
              <a:t>20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5807632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AAECE76F-E662-CA9B-22D6-96EF0AB20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Natural Selection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EDA73E81-04E7-DA99-7A9A-D1EE525877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Selection acts on phenotype, mostly not on a single locus:</a:t>
            </a:r>
          </a:p>
          <a:p>
            <a:pPr lvl="1"/>
            <a:r>
              <a:rPr lang="en-US" dirty="0">
                <a:solidFill>
                  <a:srgbClr val="00B050"/>
                </a:solidFill>
              </a:rPr>
              <a:t>✓</a:t>
            </a:r>
            <a:r>
              <a:rPr lang="en-US" dirty="0"/>
              <a:t> Higher fecundity is fitter than lower fecundity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✗</a:t>
            </a:r>
            <a:r>
              <a:rPr lang="en-US" dirty="0"/>
              <a:t> AA on rs12345678 is fitter than Aa</a:t>
            </a:r>
          </a:p>
          <a:p>
            <a:r>
              <a:rPr lang="en-US" dirty="0"/>
              <a:t>Combining all loci together =&gt; phenotype of an individual</a:t>
            </a:r>
          </a:p>
          <a:p>
            <a:r>
              <a:rPr lang="en-US" dirty="0"/>
              <a:t>Quantitative models of selection:</a:t>
            </a:r>
          </a:p>
          <a:p>
            <a:pPr lvl="1"/>
            <a:r>
              <a:rPr lang="en-US" dirty="0"/>
              <a:t>Fitness functions that define the relationship between phenotype and fitness:</a:t>
            </a:r>
          </a:p>
          <a:p>
            <a:pPr lvl="2"/>
            <a:r>
              <a:rPr lang="en-US" dirty="0"/>
              <a:t>Directional selection</a:t>
            </a:r>
          </a:p>
          <a:p>
            <a:pPr lvl="2"/>
            <a:r>
              <a:rPr lang="en-US" dirty="0"/>
              <a:t>Disruptive selection </a:t>
            </a:r>
          </a:p>
          <a:p>
            <a:pPr lvl="2"/>
            <a:r>
              <a:rPr lang="en-US" dirty="0"/>
              <a:t>Stabilizing selection</a:t>
            </a:r>
          </a:p>
          <a:p>
            <a:endParaRPr lang="en-US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8C77082-413E-0EBB-5AFD-218CBCBEA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/>
              <a:t>Experimental Evolution 2022 - Vienna</a:t>
            </a:r>
            <a:endParaRPr lang="en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191ADB6-C482-999D-EC96-603890991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1E6E2-482A-0F40-AF46-CE86DA92B7F7}" type="slidenum">
              <a:rPr lang="en-AT" smtClean="0"/>
              <a:t>21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4072345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8AA4C8-2F88-5DE8-A6AB-5C1EF55634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/>
              <a:t>Experimental Evolution 2022 - Vienna</a:t>
            </a:r>
            <a:endParaRPr lang="en-A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B880D6-0D5E-3DC7-3FD6-A9B541F9E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1E6E2-482A-0F40-AF46-CE86DA92B7F7}" type="slidenum">
              <a:rPr lang="en-AT" smtClean="0"/>
              <a:t>22</a:t>
            </a:fld>
            <a:endParaRPr lang="en-AT"/>
          </a:p>
        </p:txBody>
      </p:sp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0A03BDBD-ECC6-A2DC-0465-D7902ADCA4C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326" b="32359"/>
          <a:stretch/>
        </p:blipFill>
        <p:spPr bwMode="auto">
          <a:xfrm>
            <a:off x="4239768" y="3167549"/>
            <a:ext cx="3528696" cy="1449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image">
            <a:extLst>
              <a:ext uri="{FF2B5EF4-FFF2-40B4-BE49-F238E27FC236}">
                <a16:creationId xmlns:a16="http://schemas.microsoft.com/office/drawing/2014/main" id="{603C7784-B574-84E0-95CA-36B7A100C35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684"/>
          <a:stretch/>
        </p:blipFill>
        <p:spPr bwMode="auto">
          <a:xfrm>
            <a:off x="4239768" y="1428422"/>
            <a:ext cx="3528696" cy="1449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image">
            <a:extLst>
              <a:ext uri="{FF2B5EF4-FFF2-40B4-BE49-F238E27FC236}">
                <a16:creationId xmlns:a16="http://schemas.microsoft.com/office/drawing/2014/main" id="{4E9E2760-2333-7912-C7AD-CD6590F67C8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684"/>
          <a:stretch/>
        </p:blipFill>
        <p:spPr bwMode="auto">
          <a:xfrm>
            <a:off x="4239768" y="4906676"/>
            <a:ext cx="3528696" cy="1449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el 5">
            <a:extLst>
              <a:ext uri="{FF2B5EF4-FFF2-40B4-BE49-F238E27FC236}">
                <a16:creationId xmlns:a16="http://schemas.microsoft.com/office/drawing/2014/main" id="{295C8CE0-68FB-AC89-E30E-D923C0C255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Natural Selection</a:t>
            </a:r>
          </a:p>
        </p:txBody>
      </p:sp>
    </p:spTree>
    <p:extLst>
      <p:ext uri="{BB962C8B-B14F-4D97-AF65-F5344CB8AC3E}">
        <p14:creationId xmlns:p14="http://schemas.microsoft.com/office/powerpoint/2010/main" val="38174786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38F796-73B1-2A6D-FC60-73E756FB4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Third Task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89D323B-18E5-6F76-645D-B6643EBACB0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dirty="0">
                <a:solidFill>
                  <a:srgbClr val="000000"/>
                </a:solidFill>
              </a:rPr>
              <a:t>Simulate Directional Selection</a:t>
            </a:r>
            <a:endParaRPr lang="en-US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04FCE67-B903-EC08-DD3E-997159D86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/>
              <a:t>Experimental Evolution 2022 - Vienna</a:t>
            </a:r>
            <a:endParaRPr lang="en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D149D49-472D-A5B2-C0A6-FD230E243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1E6E2-482A-0F40-AF46-CE86DA92B7F7}" type="slidenum">
              <a:rPr lang="en-AT" smtClean="0"/>
              <a:t>23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851661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613C589-2948-5436-FD65-BC34C59227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Directional Selection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FEC45CA-7E73-F319-0E36-14FA147496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b="1" dirty="0" err="1"/>
              <a:t>Directional_selection.slim</a:t>
            </a:r>
            <a:endParaRPr lang="en-US" b="1" dirty="0"/>
          </a:p>
          <a:p>
            <a:r>
              <a:rPr lang="en-US" dirty="0"/>
              <a:t>Multi-loci</a:t>
            </a:r>
          </a:p>
          <a:p>
            <a:r>
              <a:rPr lang="en-US" dirty="0"/>
              <a:t>Multi population</a:t>
            </a:r>
          </a:p>
          <a:p>
            <a:r>
              <a:rPr lang="en-US" dirty="0"/>
              <a:t>Each locus doesn’t have any selection coefficient, they are all neutral in that sense. </a:t>
            </a:r>
          </a:p>
          <a:p>
            <a:r>
              <a:rPr lang="en-US" dirty="0"/>
              <a:t>Instead, we: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Calculate the phenotype of an individual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Acquire the fitness distribution in the population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Selection act on phenotype through the fitness function, ultimately changing the genotypes.</a:t>
            </a:r>
          </a:p>
          <a:p>
            <a:r>
              <a:rPr lang="en-US" u="sng" dirty="0"/>
              <a:t>Linear relationship between phenotype and fitness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A8D8109-D69D-06EA-07CA-9FC42E4DD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/>
              <a:t>Experimental Evolution 2022 - Vienna</a:t>
            </a:r>
            <a:endParaRPr lang="en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0FB25FE-3E34-E8B4-240A-990975846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1E6E2-482A-0F40-AF46-CE86DA92B7F7}" type="slidenum">
              <a:rPr lang="en-AT" smtClean="0"/>
              <a:t>24</a:t>
            </a:fld>
            <a:endParaRPr lang="en-AT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7C1DC6A-FD1D-BBA8-BE67-FEFEB9431D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039" t="25063" r="40784" b="55586"/>
          <a:stretch/>
        </p:blipFill>
        <p:spPr>
          <a:xfrm>
            <a:off x="5852160" y="422165"/>
            <a:ext cx="5070505" cy="2496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0836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613C589-2948-5436-FD65-BC34C59227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Directional Selection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FEC45CA-7E73-F319-0E36-14FA147496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Exercises: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Plot the Fitness ~ Time trajectories in </a:t>
            </a:r>
            <a:r>
              <a:rPr lang="en-US" dirty="0" err="1"/>
              <a:t>SLiM</a:t>
            </a:r>
            <a:r>
              <a:rPr lang="en-US" dirty="0"/>
              <a:t>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Try to understand how the level and speed of fitness increase are affected by the following parameters:</a:t>
            </a:r>
          </a:p>
          <a:p>
            <a:pPr lvl="1"/>
            <a:r>
              <a:rPr lang="en-US" dirty="0"/>
              <a:t>Effect size of QTLs (5</a:t>
            </a:r>
            <a:r>
              <a:rPr lang="en-US" baseline="30000" dirty="0"/>
              <a:t>th</a:t>
            </a:r>
            <a:r>
              <a:rPr lang="en-US" dirty="0"/>
              <a:t> parameter passed to </a:t>
            </a:r>
            <a:r>
              <a:rPr lang="en-GB" dirty="0" err="1">
                <a:effectLst/>
              </a:rPr>
              <a:t>initializeMutationType</a:t>
            </a:r>
            <a:r>
              <a:rPr lang="en-GB" dirty="0">
                <a:effectLst/>
              </a:rPr>
              <a:t>(</a:t>
            </a:r>
            <a:r>
              <a:rPr lang="en-US" dirty="0"/>
              <a:t>) )</a:t>
            </a:r>
          </a:p>
          <a:p>
            <a:pPr lvl="1"/>
            <a:r>
              <a:rPr lang="en-US" dirty="0"/>
              <a:t>Population size (N)</a:t>
            </a:r>
          </a:p>
          <a:p>
            <a:pPr lvl="1"/>
            <a:r>
              <a:rPr lang="en-US" dirty="0"/>
              <a:t>Recombination rate (r)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Next, check subpopulation fitness distribution, do you notice a different behavior among our subpopulations? Why is it? Does the variance of fitness distribution in a population change?</a:t>
            </a:r>
          </a:p>
          <a:p>
            <a:endParaRPr lang="en-US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A8D8109-D69D-06EA-07CA-9FC42E4DD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/>
              <a:t>Experimental Evolution 2022 - Vienna</a:t>
            </a:r>
            <a:endParaRPr lang="en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0FB25FE-3E34-E8B4-240A-990975846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1E6E2-482A-0F40-AF46-CE86DA92B7F7}" type="slidenum">
              <a:rPr lang="en-AT" smtClean="0"/>
              <a:t>25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4033368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38F796-73B1-2A6D-FC60-73E756FB4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Fourth </a:t>
            </a:r>
            <a:r>
              <a:rPr lang="en-US" dirty="0"/>
              <a:t>Task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89D323B-18E5-6F76-645D-B6643EBACB0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dirty="0">
                <a:solidFill>
                  <a:srgbClr val="000000"/>
                </a:solidFill>
              </a:rPr>
              <a:t>Simulate Stabilizing Selection</a:t>
            </a:r>
            <a:endParaRPr lang="en-US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04FCE67-B903-EC08-DD3E-997159D86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/>
              <a:t>Experimental Evolution 2022 - Vienna</a:t>
            </a:r>
            <a:endParaRPr lang="en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D149D49-472D-A5B2-C0A6-FD230E243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1E6E2-482A-0F40-AF46-CE86DA92B7F7}" type="slidenum">
              <a:rPr lang="en-AT" smtClean="0"/>
              <a:t>26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9260687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52E0C66-E216-1EC8-05A5-3F74A8220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Stabilizing Selection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80A4AAB-CDAC-7DED-FC98-9B8143594A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b="1" dirty="0" err="1"/>
              <a:t>Stabilizing_selection.slim</a:t>
            </a:r>
            <a:endParaRPr lang="en-US" b="1" dirty="0"/>
          </a:p>
          <a:p>
            <a:r>
              <a:rPr lang="en-US" dirty="0"/>
              <a:t>Multi-loci</a:t>
            </a:r>
          </a:p>
          <a:p>
            <a:r>
              <a:rPr lang="en-US" dirty="0"/>
              <a:t>Multi population</a:t>
            </a:r>
          </a:p>
          <a:p>
            <a:r>
              <a:rPr lang="en-US" dirty="0"/>
              <a:t>Each locus doesn’t have any selection coefficient, they are all neutral in that sense. </a:t>
            </a:r>
          </a:p>
          <a:p>
            <a:r>
              <a:rPr lang="en-US" dirty="0"/>
              <a:t>Instead, we: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Calculate the phenotype of an individual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Acquire the fitness distribution in the population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Selection act on phenotype through the fitness function, ultimately changing the genotypes.</a:t>
            </a:r>
          </a:p>
          <a:p>
            <a:r>
              <a:rPr lang="en-US" u="sng" dirty="0"/>
              <a:t>Peak of fitness when phenotype = 5 (a hypothetical situation)</a:t>
            </a:r>
          </a:p>
          <a:p>
            <a:endParaRPr lang="en-US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62A8920-C7C8-FEEE-C4C2-04871E3CE0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/>
              <a:t>Experimental Evolution 2022 - Vienna</a:t>
            </a:r>
            <a:endParaRPr lang="en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75B0FBC-E6AB-CE02-64E7-E48D6632E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1E6E2-482A-0F40-AF46-CE86DA92B7F7}" type="slidenum">
              <a:rPr lang="en-AT" smtClean="0"/>
              <a:t>27</a:t>
            </a:fld>
            <a:endParaRPr lang="en-AT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14CF43B-DD59-B159-5B94-E1F0347CB4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803" t="32444" r="40903" b="50000"/>
          <a:stretch/>
        </p:blipFill>
        <p:spPr>
          <a:xfrm>
            <a:off x="5916168" y="237744"/>
            <a:ext cx="5884164" cy="2615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71448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613C589-2948-5436-FD65-BC34C59227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Stabilizing Selection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FEC45CA-7E73-F319-0E36-14FA147496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Exercises: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Plot the Fitness ~ Time trajectories in </a:t>
            </a:r>
            <a:r>
              <a:rPr lang="en-US" dirty="0" err="1"/>
              <a:t>SLiM</a:t>
            </a:r>
            <a:endParaRPr lang="en-US" dirty="0"/>
          </a:p>
          <a:p>
            <a:pPr lvl="1"/>
            <a:r>
              <a:rPr lang="en-US" dirty="0"/>
              <a:t>What is different from the directional selection?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Plot subpopulation fitness distribution, did they stop at some point? How many m2 type mutation is in the population reached in the trait optimum?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Play around with the effect size of m2, population size and scaling</a:t>
            </a:r>
          </a:p>
          <a:p>
            <a:endParaRPr lang="en-US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A8D8109-D69D-06EA-07CA-9FC42E4DD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/>
              <a:t>Experimental Evolution 2022 - Vienna</a:t>
            </a:r>
            <a:endParaRPr lang="en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0FB25FE-3E34-E8B4-240A-990975846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1E6E2-482A-0F40-AF46-CE86DA92B7F7}" type="slidenum">
              <a:rPr lang="en-AT" smtClean="0"/>
              <a:t>28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59705394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38F796-73B1-2A6D-FC60-73E756FB4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Fifth Task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89D323B-18E5-6F76-645D-B6643EBACB0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dirty="0">
                <a:solidFill>
                  <a:srgbClr val="000000"/>
                </a:solidFill>
              </a:rPr>
              <a:t>Simulate Diversifying Selection</a:t>
            </a:r>
            <a:endParaRPr lang="en-US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04FCE67-B903-EC08-DD3E-997159D86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/>
              <a:t>Experimental Evolution 2022 - Vienna</a:t>
            </a:r>
            <a:endParaRPr lang="en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D149D49-472D-A5B2-C0A6-FD230E243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1E6E2-482A-0F40-AF46-CE86DA92B7F7}" type="slidenum">
              <a:rPr lang="en-AT" smtClean="0"/>
              <a:t>29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320697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A2D322-4AB6-E859-3963-A46B6A4E6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T"/>
              <a:t>Evolutionary </a:t>
            </a:r>
            <a:r>
              <a:rPr lang="de-DE" dirty="0"/>
              <a:t>F</a:t>
            </a:r>
            <a:r>
              <a:rPr lang="en-AT"/>
              <a:t>orces</a:t>
            </a:r>
            <a:endParaRPr lang="en-AT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BE68389-5E80-DEDF-9F10-E17E467A38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/>
              <a:t>Experimental Evolution 2022 - Vienna</a:t>
            </a:r>
            <a:endParaRPr lang="en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EBE7534-AE74-48DA-6D75-5AAC3065A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1E6E2-482A-0F40-AF46-CE86DA92B7F7}" type="slidenum">
              <a:rPr lang="en-AT" smtClean="0"/>
              <a:t>3</a:t>
            </a:fld>
            <a:endParaRPr lang="en-AT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87A218D-B187-27E7-1C7E-F059B04BBBA4}"/>
              </a:ext>
            </a:extLst>
          </p:cNvPr>
          <p:cNvSpPr/>
          <p:nvPr/>
        </p:nvSpPr>
        <p:spPr>
          <a:xfrm>
            <a:off x="4971245" y="2923504"/>
            <a:ext cx="3182155" cy="13522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Allele Frequency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B0C1D211-F6E0-8DE3-9021-6A6B9DCB77E2}"/>
              </a:ext>
            </a:extLst>
          </p:cNvPr>
          <p:cNvSpPr txBox="1"/>
          <p:nvPr/>
        </p:nvSpPr>
        <p:spPr>
          <a:xfrm>
            <a:off x="8439418" y="2329274"/>
            <a:ext cx="15427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Genetic </a:t>
            </a:r>
            <a:r>
              <a:rPr lang="en-AT"/>
              <a:t>Drift</a:t>
            </a:r>
            <a:endParaRPr lang="en-US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16576230-BC89-E335-8F08-9023C7D954BE}"/>
              </a:ext>
            </a:extLst>
          </p:cNvPr>
          <p:cNvSpPr txBox="1"/>
          <p:nvPr/>
        </p:nvSpPr>
        <p:spPr>
          <a:xfrm>
            <a:off x="1488851" y="3244334"/>
            <a:ext cx="10979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de-DE" dirty="0"/>
              <a:t>Migration</a:t>
            </a:r>
            <a:endParaRPr lang="en-US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72D2045-24C7-D558-8919-7EBB178036F4}"/>
              </a:ext>
            </a:extLst>
          </p:cNvPr>
          <p:cNvSpPr txBox="1"/>
          <p:nvPr/>
        </p:nvSpPr>
        <p:spPr>
          <a:xfrm>
            <a:off x="8522863" y="4334654"/>
            <a:ext cx="10979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Mutation</a:t>
            </a:r>
            <a:endParaRPr lang="en-AT" dirty="0"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FC5BE017-32BE-0E86-A817-431DEE8BAC63}"/>
              </a:ext>
            </a:extLst>
          </p:cNvPr>
          <p:cNvSpPr txBox="1"/>
          <p:nvPr/>
        </p:nvSpPr>
        <p:spPr>
          <a:xfrm>
            <a:off x="2697587" y="1953407"/>
            <a:ext cx="10979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GB" dirty="0"/>
              <a:t>S</a:t>
            </a:r>
            <a:r>
              <a:rPr lang="en-AT"/>
              <a:t>election</a:t>
            </a:r>
            <a:endParaRPr lang="en-AT" dirty="0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E55247FF-68BC-C600-A58C-70F68DCD5AD3}"/>
              </a:ext>
            </a:extLst>
          </p:cNvPr>
          <p:cNvSpPr txBox="1"/>
          <p:nvPr/>
        </p:nvSpPr>
        <p:spPr>
          <a:xfrm>
            <a:off x="2854012" y="4703986"/>
            <a:ext cx="17676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de-DE" dirty="0"/>
              <a:t>(R</a:t>
            </a:r>
            <a:r>
              <a:rPr lang="en-AT"/>
              <a:t>ecombination</a:t>
            </a:r>
            <a:r>
              <a:rPr lang="de-DE" dirty="0"/>
              <a:t>)</a:t>
            </a:r>
            <a:endParaRPr lang="en-AT" dirty="0"/>
          </a:p>
        </p:txBody>
      </p: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EDE0285B-B473-A00D-81B9-4754937DC233}"/>
              </a:ext>
            </a:extLst>
          </p:cNvPr>
          <p:cNvCxnSpPr>
            <a:cxnSpLocks/>
            <a:stCxn id="35" idx="6"/>
            <a:endCxn id="8" idx="1"/>
          </p:cNvCxnSpPr>
          <p:nvPr/>
        </p:nvCxnSpPr>
        <p:spPr>
          <a:xfrm>
            <a:off x="3953009" y="2168792"/>
            <a:ext cx="1484252" cy="9527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13CE32C6-2F64-1F45-3611-CBD3DC717D0F}"/>
              </a:ext>
            </a:extLst>
          </p:cNvPr>
          <p:cNvCxnSpPr>
            <a:cxnSpLocks/>
            <a:stCxn id="34" idx="2"/>
            <a:endCxn id="8" idx="7"/>
          </p:cNvCxnSpPr>
          <p:nvPr/>
        </p:nvCxnSpPr>
        <p:spPr>
          <a:xfrm flipH="1">
            <a:off x="7687384" y="2530789"/>
            <a:ext cx="752034" cy="5907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90CE9462-EE41-0245-A4A1-E15B8793779C}"/>
              </a:ext>
            </a:extLst>
          </p:cNvPr>
          <p:cNvCxnSpPr>
            <a:cxnSpLocks/>
            <a:stCxn id="18" idx="3"/>
            <a:endCxn id="8" idx="3"/>
          </p:cNvCxnSpPr>
          <p:nvPr/>
        </p:nvCxnSpPr>
        <p:spPr>
          <a:xfrm flipV="1">
            <a:off x="4621638" y="4077749"/>
            <a:ext cx="815623" cy="8109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33266A22-E803-B32E-DD4B-EBAD3F6382A9}"/>
              </a:ext>
            </a:extLst>
          </p:cNvPr>
          <p:cNvCxnSpPr>
            <a:cxnSpLocks/>
            <a:stCxn id="12" idx="3"/>
            <a:endCxn id="8" idx="2"/>
          </p:cNvCxnSpPr>
          <p:nvPr/>
        </p:nvCxnSpPr>
        <p:spPr>
          <a:xfrm>
            <a:off x="2586775" y="3429000"/>
            <a:ext cx="2384470" cy="1706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59D7FF98-1FA6-0795-F718-6B70BADA7D40}"/>
              </a:ext>
            </a:extLst>
          </p:cNvPr>
          <p:cNvCxnSpPr>
            <a:cxnSpLocks/>
            <a:stCxn id="14" idx="1"/>
            <a:endCxn id="8" idx="5"/>
          </p:cNvCxnSpPr>
          <p:nvPr/>
        </p:nvCxnSpPr>
        <p:spPr>
          <a:xfrm flipH="1" flipV="1">
            <a:off x="7687384" y="4077749"/>
            <a:ext cx="835479" cy="4415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Oval 33">
            <a:extLst>
              <a:ext uri="{FF2B5EF4-FFF2-40B4-BE49-F238E27FC236}">
                <a16:creationId xmlns:a16="http://schemas.microsoft.com/office/drawing/2014/main" id="{C28D52BE-03BF-B642-99FC-9F3975FC965C}"/>
              </a:ext>
            </a:extLst>
          </p:cNvPr>
          <p:cNvSpPr/>
          <p:nvPr/>
        </p:nvSpPr>
        <p:spPr>
          <a:xfrm>
            <a:off x="8439418" y="2138073"/>
            <a:ext cx="1412920" cy="785431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FE90F138-1FB3-375D-82DC-AE1E2C5BA72C}"/>
              </a:ext>
            </a:extLst>
          </p:cNvPr>
          <p:cNvSpPr/>
          <p:nvPr/>
        </p:nvSpPr>
        <p:spPr>
          <a:xfrm>
            <a:off x="2540089" y="1776076"/>
            <a:ext cx="1412920" cy="785431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45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5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52E0C66-E216-1EC8-05A5-3F74A8220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Diversifying Selection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80A4AAB-CDAC-7DED-FC98-9B8143594A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b="1" dirty="0" err="1"/>
              <a:t>Diversifying_selection.slim</a:t>
            </a:r>
            <a:endParaRPr lang="en-US" b="1" dirty="0"/>
          </a:p>
          <a:p>
            <a:r>
              <a:rPr lang="en-US" dirty="0"/>
              <a:t>Multi-loci</a:t>
            </a:r>
          </a:p>
          <a:p>
            <a:r>
              <a:rPr lang="en-US" dirty="0"/>
              <a:t>Multi population</a:t>
            </a:r>
          </a:p>
          <a:p>
            <a:r>
              <a:rPr lang="en-US" dirty="0"/>
              <a:t>Each locus doesn’t have any selection coefficient, they are all neutral in that sense. </a:t>
            </a:r>
          </a:p>
          <a:p>
            <a:r>
              <a:rPr lang="en-US" dirty="0"/>
              <a:t>Instead, we: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Calculate the phenotype of an individual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Acquire the fitness distribution in the population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Selection act on phenotype through the fitness function, ultimately changing the genotypes.</a:t>
            </a:r>
          </a:p>
          <a:p>
            <a:r>
              <a:rPr lang="en-US" u="sng" dirty="0"/>
              <a:t>Valley of fitness when phenotype = 0 (a hypothetical situation)</a:t>
            </a:r>
          </a:p>
          <a:p>
            <a:endParaRPr lang="en-US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62A8920-C7C8-FEEE-C4C2-04871E3CE0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/>
              <a:t>Experimental Evolution 2022 - Vienna</a:t>
            </a:r>
            <a:endParaRPr lang="en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75B0FBC-E6AB-CE02-64E7-E48D6632E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1E6E2-482A-0F40-AF46-CE86DA92B7F7}" type="slidenum">
              <a:rPr lang="en-AT" smtClean="0"/>
              <a:t>30</a:t>
            </a:fld>
            <a:endParaRPr lang="en-AT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14CF43B-DD59-B159-5B94-E1F0347CB4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63" b="1363"/>
          <a:stretch/>
        </p:blipFill>
        <p:spPr>
          <a:xfrm>
            <a:off x="5916168" y="237744"/>
            <a:ext cx="5884164" cy="2615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71184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613C589-2948-5436-FD65-BC34C59227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>
                <a:solidFill>
                  <a:srgbClr val="000000"/>
                </a:solidFill>
              </a:rPr>
              <a:t>Diversifying</a:t>
            </a:r>
            <a:r>
              <a:rPr lang="en-US" dirty="0"/>
              <a:t> Selection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FEC45CA-7E73-F319-0E36-14FA147496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Exercises: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Plot the Fitness ~ Time trajectories in </a:t>
            </a:r>
            <a:r>
              <a:rPr lang="en-US" dirty="0" err="1"/>
              <a:t>SLiM</a:t>
            </a:r>
            <a:endParaRPr lang="en-US" dirty="0"/>
          </a:p>
          <a:p>
            <a:pPr lvl="1"/>
            <a:r>
              <a:rPr lang="en-US" dirty="0"/>
              <a:t>Looks like stabilizing selection, why?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Check the auto-generated </a:t>
            </a:r>
            <a:r>
              <a:rPr lang="en-US" dirty="0" err="1"/>
              <a:t>Rplot</a:t>
            </a:r>
            <a:r>
              <a:rPr lang="en-US" dirty="0"/>
              <a:t>, how does the phenotypic change look?</a:t>
            </a:r>
          </a:p>
          <a:p>
            <a:pPr lvl="1"/>
            <a:r>
              <a:rPr lang="en-US" dirty="0"/>
              <a:t>Copy the plotting function to the stabilizing selection script to have a similar view</a:t>
            </a:r>
          </a:p>
          <a:p>
            <a:endParaRPr lang="en-US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A8D8109-D69D-06EA-07CA-9FC42E4DD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/>
              <a:t>Experimental Evolution 2022 - Vienna</a:t>
            </a:r>
            <a:endParaRPr lang="en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0FB25FE-3E34-E8B4-240A-990975846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1E6E2-482A-0F40-AF46-CE86DA92B7F7}" type="slidenum">
              <a:rPr lang="en-AT" smtClean="0"/>
              <a:t>31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1655073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9EEBA-8208-8937-5E7A-D191161C7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T" dirty="0"/>
              <a:t>Final model for generating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ADC14C-0A1A-AA86-FFE1-DAA4A49D3E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T" dirty="0"/>
              <a:t>1000 selected SNPs, additive</a:t>
            </a:r>
          </a:p>
          <a:p>
            <a:endParaRPr lang="en-AT" dirty="0"/>
          </a:p>
          <a:p>
            <a:endParaRPr lang="en-AT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B2BC073-485C-925A-FB26-7C4B35F24F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/>
              <a:t>Experimental Evolution 2022 - Vienna</a:t>
            </a:r>
            <a:endParaRPr lang="en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32E95D3-E84C-6477-406E-F258C70EA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1E6E2-482A-0F40-AF46-CE86DA92B7F7}" type="slidenum">
              <a:rPr lang="en-AT" smtClean="0"/>
              <a:t>32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02452306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8D569-DCBC-D18A-FAA4-02555327E8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T" dirty="0"/>
              <a:t>VCF file format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AED152-06B1-D079-6121-A0951C1B60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6BA38A2-68B8-988C-2281-20EC5EE77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/>
              <a:t>Experimental Evolution 2022 - Vienna</a:t>
            </a:r>
            <a:endParaRPr lang="en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F59833D-24E0-5836-E1CA-D8A28D893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1E6E2-482A-0F40-AF46-CE86DA92B7F7}" type="slidenum">
              <a:rPr lang="en-AT" smtClean="0"/>
              <a:t>33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36036328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A7809-5F37-96D9-6454-D41BFE46E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T" dirty="0"/>
              <a:t>Combine individual VCFs into pool VCF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6E4190-F0FF-33D1-188F-4AD85FD984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bgzip</a:t>
            </a:r>
            <a:r>
              <a:rPr lang="en-GB" dirty="0"/>
              <a:t> </a:t>
            </a:r>
            <a:r>
              <a:rPr lang="en-GB" dirty="0" err="1"/>
              <a:t>test.t.vcf</a:t>
            </a:r>
            <a:endParaRPr lang="en-GB" dirty="0"/>
          </a:p>
          <a:p>
            <a:r>
              <a:rPr lang="en-GB" dirty="0" err="1"/>
              <a:t>bcftools</a:t>
            </a:r>
            <a:r>
              <a:rPr lang="en-GB" dirty="0"/>
              <a:t> index </a:t>
            </a:r>
            <a:r>
              <a:rPr lang="en-GB" dirty="0" err="1"/>
              <a:t>test.t.vcf.gz</a:t>
            </a:r>
            <a:r>
              <a:rPr lang="en-GB"/>
              <a:t> </a:t>
            </a:r>
            <a:endParaRPr lang="en-GB" dirty="0"/>
          </a:p>
          <a:p>
            <a:r>
              <a:rPr lang="en-GB" dirty="0" err="1"/>
              <a:t>bcftools</a:t>
            </a:r>
            <a:r>
              <a:rPr lang="en-GB" dirty="0"/>
              <a:t> +fill-tags </a:t>
            </a:r>
            <a:r>
              <a:rPr lang="en-GB" dirty="0" err="1"/>
              <a:t>test.t.vcf.gz</a:t>
            </a:r>
            <a:r>
              <a:rPr lang="en-GB" dirty="0"/>
              <a:t> -Ob -o </a:t>
            </a:r>
            <a:r>
              <a:rPr lang="en-GB" dirty="0" err="1"/>
              <a:t>test.af.out.bcf</a:t>
            </a:r>
            <a:r>
              <a:rPr lang="en-GB" dirty="0"/>
              <a:t> -- -t AF</a:t>
            </a:r>
          </a:p>
          <a:p>
            <a:endParaRPr lang="en-AT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A36FE0B-D861-C0C3-ED01-76C4077843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/>
              <a:t>Experimental Evolution 2022 - Vienna</a:t>
            </a:r>
            <a:endParaRPr lang="en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FE144BC-A20B-6D93-1D7A-3BBA90AB1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1E6E2-482A-0F40-AF46-CE86DA92B7F7}" type="slidenum">
              <a:rPr lang="en-AT" smtClean="0"/>
              <a:t>34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4886465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06B97-0924-0854-595A-7502E85B1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T" dirty="0"/>
              <a:t>Alternative final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ED5D28-4CCD-FA13-94A3-A5A68A4089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N</a:t>
            </a:r>
            <a:r>
              <a:rPr lang="en-AT" dirty="0"/>
              <a:t>atural D.sim base population vcf file</a:t>
            </a:r>
          </a:p>
          <a:p>
            <a:r>
              <a:rPr lang="en-AT" dirty="0"/>
              <a:t>100 generations’ simulation under stabilizing selection with assigned s at 100 loci.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3539B9F-5E03-D55B-8451-0A43335AB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/>
              <a:t>Experimental Evolution 2022 - Vienna</a:t>
            </a:r>
            <a:endParaRPr lang="en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A4F4E11-6894-5D09-5F45-4D19BB59D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1E6E2-482A-0F40-AF46-CE86DA92B7F7}" type="slidenum">
              <a:rPr lang="en-AT" smtClean="0"/>
              <a:t>35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57401177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438005-7631-20EE-77C4-EFCC76C4B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104CA9-0C94-D779-BD45-B0EDA7646F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Provide selection targets and generate date for next day workshop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Genetic variation at start ~ the generation it takes to reach trait optimum</a:t>
            </a:r>
            <a:endParaRPr lang="en-AT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A20CBD6-07B8-DBD4-F8ED-C0DE173C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/>
              <a:t>Experimental Evolution 2022 - Vienna</a:t>
            </a:r>
            <a:endParaRPr lang="en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9BC9704-5E10-F395-CC04-688DF0F60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1E6E2-482A-0F40-AF46-CE86DA92B7F7}" type="slidenum">
              <a:rPr lang="en-AT" smtClean="0"/>
              <a:t>36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4484586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38F796-73B1-2A6D-FC60-73E756FB4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Genetic Drift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89D323B-18E5-6F76-645D-B6643EBACB0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04FCE67-B903-EC08-DD3E-997159D86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/>
              <a:t>Experimental Evolution 2022 - Vienna</a:t>
            </a:r>
            <a:endParaRPr lang="en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D149D49-472D-A5B2-C0A6-FD230E243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1E6E2-482A-0F40-AF46-CE86DA92B7F7}" type="slidenum">
              <a:rPr lang="en-AT" smtClean="0"/>
              <a:t>4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3400483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4ED646-372F-0C55-590D-BB03BA895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Genetic Drift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94D5AEE-4AC3-4B1D-E1BC-C0E9737A72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Changes in allele frequencies due to stochastic (independent of external and heritable factors) sampling variation (in offspring number) in a finite population </a:t>
            </a:r>
          </a:p>
          <a:p>
            <a:r>
              <a:rPr lang="en-US" dirty="0"/>
              <a:t>Several models have been proposed. The most commonly used models are the Wright-Fisher model and the Moran model.</a:t>
            </a:r>
          </a:p>
          <a:p>
            <a:endParaRPr lang="en-US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61AA6C5-875F-A007-56BC-B3B3CED3FF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/>
              <a:t>Experimental Evolution 2022 - Vienna</a:t>
            </a:r>
            <a:endParaRPr lang="en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8C74D12-8282-DDD5-19A0-98F1FF5A4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1E6E2-482A-0F40-AF46-CE86DA92B7F7}" type="slidenum">
              <a:rPr lang="en-AT" smtClean="0"/>
              <a:t>5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8365489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4508D79-7E2B-F7A9-49B1-4316986AA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Wright-Fisher Model – A Neutral Model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CD470878-F4E8-E47F-6BC3-B013E66E745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Discrete time, non-overlapping generations (i.e. all individuals in the population are replaced by their descendants)</a:t>
                </a:r>
              </a:p>
              <a:p>
                <a:r>
                  <a:rPr lang="en-US" dirty="0"/>
                  <a:t>Single locus with two alleles</a:t>
                </a:r>
              </a:p>
              <a:p>
                <a:r>
                  <a:rPr lang="en-US" dirty="0"/>
                  <a:t>Population of constant size with N diploid individuals (2N chromosomes in the population) or 2N haploid individuals </a:t>
                </a:r>
                <a:r>
                  <a:rPr lang="en-US" dirty="0">
                    <a:sym typeface="Wingdings" pitchFamily="2" charset="2"/>
                  </a:rPr>
                  <a:t> no dominance</a:t>
                </a:r>
                <a:endParaRPr lang="en-US" dirty="0"/>
              </a:p>
              <a:p>
                <a:r>
                  <a:rPr lang="en-US" dirty="0"/>
                  <a:t>Alleles in the next generation are a random sample of alleles in the current generation </a:t>
                </a:r>
                <a:r>
                  <a:rPr lang="en-US" dirty="0">
                    <a:sym typeface="Wingdings" pitchFamily="2" charset="2"/>
                  </a:rPr>
                  <a:t> no selection (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𝑠</m:t>
                    </m:r>
                    <m:r>
                      <a:rPr lang="de-DE" b="0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=0</m:t>
                    </m:r>
                  </m:oMath>
                </a14:m>
                <a:r>
                  <a:rPr lang="en-US" dirty="0">
                    <a:sym typeface="Wingdings" pitchFamily="2" charset="2"/>
                  </a:rPr>
                  <a:t>), individuals are hermaphrodites </a:t>
                </a:r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CD470878-F4E8-E47F-6BC3-B013E66E745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6CACA45-AB57-B9E1-4698-5E5CDE2B5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/>
              <a:t>Experimental Evolution 2022 - Vienna</a:t>
            </a:r>
            <a:endParaRPr lang="en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AAE1554-4A61-2EDC-74E2-BAA718F8D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1E6E2-482A-0F40-AF46-CE86DA92B7F7}" type="slidenum">
              <a:rPr lang="en-AT" smtClean="0"/>
              <a:t>6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067103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4508D79-7E2B-F7A9-49B1-4316986AA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WF Model – Drift as Binomial Sampling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CD470878-F4E8-E47F-6BC3-B013E66E7455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838200" y="1825625"/>
                <a:ext cx="6361800" cy="4351338"/>
              </a:xfrm>
            </p:spPr>
            <p:txBody>
              <a:bodyPr/>
              <a:lstStyle/>
              <a:p>
                <a:pPr marL="0" indent="0">
                  <a:buClr>
                    <a:srgbClr val="000000"/>
                  </a:buClr>
                  <a:buNone/>
                </a:pPr>
                <a:r>
                  <a:rPr lang="en-US" dirty="0">
                    <a:solidFill>
                      <a:srgbClr val="000000"/>
                    </a:solidFill>
                  </a:rPr>
                  <a:t>The binomial distribution:</a:t>
                </a:r>
              </a:p>
              <a:p>
                <a:pPr marL="0" indent="0">
                  <a:buClr>
                    <a:srgbClr val="000000"/>
                  </a:buClr>
                  <a:buNone/>
                </a:pPr>
                <a:endParaRPr lang="en-US" dirty="0">
                  <a:solidFill>
                    <a:srgbClr val="000000"/>
                  </a:solidFill>
                </a:endParaRPr>
              </a:p>
              <a:p>
                <a:pPr marL="0" indent="0">
                  <a:buClr>
                    <a:srgbClr val="000000"/>
                  </a:buClr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′=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 | 2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noBar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num>
                            <m:den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den>
                          </m:f>
                        </m:e>
                      </m:d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</m:sSup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(1−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</m:sSup>
                    </m:oMath>
                  </m:oMathPara>
                </a14:m>
                <a:endParaRPr lang="en-US" dirty="0"/>
              </a:p>
              <a:p>
                <a:pPr marL="0" indent="0">
                  <a:buClr>
                    <a:srgbClr val="000000"/>
                  </a:buClr>
                  <a:buNone/>
                </a:pPr>
                <a:endParaRPr lang="en-US" dirty="0"/>
              </a:p>
              <a:p>
                <a:pPr marL="0" indent="0" algn="ctr">
                  <a:buClr>
                    <a:srgbClr val="000000"/>
                  </a:buClr>
                  <a:buNone/>
                </a:pPr>
                <a:r>
                  <a:rPr lang="en-US" dirty="0">
                    <a:solidFill>
                      <a:srgbClr val="000000"/>
                    </a:solidFill>
                  </a:rPr>
                  <a:t>for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=0,1,2,…,2</m:t>
                    </m:r>
                    <m:r>
                      <a:rPr lang="de-DE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en-US" dirty="0">
                    <a:solidFill>
                      <a:srgbClr val="000000"/>
                    </a:solidFill>
                  </a:rPr>
                  <a:t>, </a:t>
                </a:r>
              </a:p>
              <a:p>
                <a:pPr marL="0" indent="0" algn="ctr">
                  <a:buClr>
                    <a:srgbClr val="000000"/>
                  </a:buClr>
                  <a:buNone/>
                </a:pPr>
                <a:r>
                  <a:rPr lang="en-US" dirty="0">
                    <a:solidFill>
                      <a:srgbClr val="000000"/>
                    </a:solidFill>
                  </a:rPr>
                  <a:t>where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type m:val="noBar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num>
                          <m:den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den>
                        </m:f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(2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)!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!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!</m:t>
                        </m:r>
                      </m:den>
                    </m:f>
                  </m:oMath>
                </a14:m>
                <a:r>
                  <a:rPr lang="en-US" dirty="0">
                    <a:solidFill>
                      <a:srgbClr val="000000"/>
                    </a:solidFill>
                  </a:rPr>
                  <a:t> 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CD470878-F4E8-E47F-6BC3-B013E66E745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838200" y="1825625"/>
                <a:ext cx="6361800" cy="4351338"/>
              </a:xfrm>
              <a:blipFill>
                <a:blip r:embed="rId3"/>
                <a:stretch>
                  <a:fillRect l="-1996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6CACA45-AB57-B9E1-4698-5E5CDE2B5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/>
              <a:t>Experimental Evolution 2022 - Vienna</a:t>
            </a:r>
            <a:endParaRPr lang="en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AAE1554-4A61-2EDC-74E2-BAA718F8D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1E6E2-482A-0F40-AF46-CE86DA92B7F7}" type="slidenum">
              <a:rPr lang="en-AT" smtClean="0"/>
              <a:t>7</a:t>
            </a:fld>
            <a:endParaRPr lang="en-AT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533D9FA-D6CA-A6B4-862E-F4C7E530A43E}"/>
              </a:ext>
            </a:extLst>
          </p:cNvPr>
          <p:cNvSpPr/>
          <p:nvPr/>
        </p:nvSpPr>
        <p:spPr>
          <a:xfrm>
            <a:off x="7582141" y="2160000"/>
            <a:ext cx="252000" cy="25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7873C7A-F9B7-A709-DDBA-F8C95FEC4166}"/>
              </a:ext>
            </a:extLst>
          </p:cNvPr>
          <p:cNvSpPr/>
          <p:nvPr/>
        </p:nvSpPr>
        <p:spPr>
          <a:xfrm>
            <a:off x="7582141" y="2700000"/>
            <a:ext cx="252000" cy="25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1B62F93B-B871-1C8C-8976-D4C20EFDF3D7}"/>
              </a:ext>
            </a:extLst>
          </p:cNvPr>
          <p:cNvSpPr/>
          <p:nvPr/>
        </p:nvSpPr>
        <p:spPr>
          <a:xfrm>
            <a:off x="7582141" y="3240000"/>
            <a:ext cx="252000" cy="252000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EE3F7B4-87B7-7AF3-3706-E1AE22723E83}"/>
              </a:ext>
            </a:extLst>
          </p:cNvPr>
          <p:cNvSpPr/>
          <p:nvPr/>
        </p:nvSpPr>
        <p:spPr>
          <a:xfrm>
            <a:off x="7582141" y="5400000"/>
            <a:ext cx="252000" cy="25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DE95FE9-A59E-9AAF-CBEE-81AC55C3DF52}"/>
              </a:ext>
            </a:extLst>
          </p:cNvPr>
          <p:cNvSpPr/>
          <p:nvPr/>
        </p:nvSpPr>
        <p:spPr>
          <a:xfrm>
            <a:off x="7582141" y="4860000"/>
            <a:ext cx="252000" cy="252000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6E248ED-9F4E-FCE5-258B-ECA639368A47}"/>
              </a:ext>
            </a:extLst>
          </p:cNvPr>
          <p:cNvSpPr/>
          <p:nvPr/>
        </p:nvSpPr>
        <p:spPr>
          <a:xfrm>
            <a:off x="7582141" y="4320000"/>
            <a:ext cx="252000" cy="25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23B4C9D-45C3-11D5-403B-7BBF7C513484}"/>
              </a:ext>
            </a:extLst>
          </p:cNvPr>
          <p:cNvSpPr/>
          <p:nvPr/>
        </p:nvSpPr>
        <p:spPr>
          <a:xfrm>
            <a:off x="7582141" y="3780000"/>
            <a:ext cx="252000" cy="252000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9CE5983-FD7B-85FC-1836-91206C75FCD6}"/>
              </a:ext>
            </a:extLst>
          </p:cNvPr>
          <p:cNvSpPr/>
          <p:nvPr/>
        </p:nvSpPr>
        <p:spPr>
          <a:xfrm>
            <a:off x="8662141" y="2160000"/>
            <a:ext cx="252000" cy="25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4D3056A1-6E46-8FB5-9674-D4355A99535D}"/>
              </a:ext>
            </a:extLst>
          </p:cNvPr>
          <p:cNvSpPr/>
          <p:nvPr/>
        </p:nvSpPr>
        <p:spPr>
          <a:xfrm>
            <a:off x="8662141" y="2700000"/>
            <a:ext cx="252000" cy="25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D8B86437-BFD4-F2B5-C5FB-6B97A60C7289}"/>
              </a:ext>
            </a:extLst>
          </p:cNvPr>
          <p:cNvSpPr/>
          <p:nvPr/>
        </p:nvSpPr>
        <p:spPr>
          <a:xfrm>
            <a:off x="8662141" y="3240000"/>
            <a:ext cx="252000" cy="252000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3E8C183E-A3E3-4977-4FCC-3E890C1230F1}"/>
              </a:ext>
            </a:extLst>
          </p:cNvPr>
          <p:cNvSpPr/>
          <p:nvPr/>
        </p:nvSpPr>
        <p:spPr>
          <a:xfrm>
            <a:off x="8662141" y="5400000"/>
            <a:ext cx="252000" cy="25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F4C5978-5F2F-60F1-BF40-2D25B9BD3151}"/>
              </a:ext>
            </a:extLst>
          </p:cNvPr>
          <p:cNvSpPr/>
          <p:nvPr/>
        </p:nvSpPr>
        <p:spPr>
          <a:xfrm>
            <a:off x="8662141" y="4860000"/>
            <a:ext cx="252000" cy="252000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A4C5683A-2D48-3195-4B40-9C56185A9520}"/>
              </a:ext>
            </a:extLst>
          </p:cNvPr>
          <p:cNvSpPr/>
          <p:nvPr/>
        </p:nvSpPr>
        <p:spPr>
          <a:xfrm>
            <a:off x="8662141" y="4320000"/>
            <a:ext cx="252000" cy="252000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F494A433-B88A-EFB1-CC72-44B05B7A6CF6}"/>
              </a:ext>
            </a:extLst>
          </p:cNvPr>
          <p:cNvSpPr/>
          <p:nvPr/>
        </p:nvSpPr>
        <p:spPr>
          <a:xfrm>
            <a:off x="8662141" y="3780000"/>
            <a:ext cx="252000" cy="252000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A1F12331-9C31-A45E-230F-F3A1CC5AF9A1}"/>
              </a:ext>
            </a:extLst>
          </p:cNvPr>
          <p:cNvSpPr/>
          <p:nvPr/>
        </p:nvSpPr>
        <p:spPr>
          <a:xfrm>
            <a:off x="9742141" y="2160000"/>
            <a:ext cx="252000" cy="25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545144F-21F5-A8E7-7966-6B970A4F7835}"/>
              </a:ext>
            </a:extLst>
          </p:cNvPr>
          <p:cNvSpPr/>
          <p:nvPr/>
        </p:nvSpPr>
        <p:spPr>
          <a:xfrm>
            <a:off x="9742141" y="2700000"/>
            <a:ext cx="252000" cy="25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B8F42691-6BDB-8397-6D47-AE34933B6995}"/>
              </a:ext>
            </a:extLst>
          </p:cNvPr>
          <p:cNvSpPr/>
          <p:nvPr/>
        </p:nvSpPr>
        <p:spPr>
          <a:xfrm>
            <a:off x="9742141" y="3240000"/>
            <a:ext cx="252000" cy="252000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23A8DDD2-3424-A35E-792E-E43A0FC3F795}"/>
              </a:ext>
            </a:extLst>
          </p:cNvPr>
          <p:cNvSpPr/>
          <p:nvPr/>
        </p:nvSpPr>
        <p:spPr>
          <a:xfrm>
            <a:off x="9742141" y="5400000"/>
            <a:ext cx="252000" cy="252000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81EC0BC2-14C5-0FA5-A620-FDAB83E038D1}"/>
              </a:ext>
            </a:extLst>
          </p:cNvPr>
          <p:cNvSpPr/>
          <p:nvPr/>
        </p:nvSpPr>
        <p:spPr>
          <a:xfrm>
            <a:off x="9742141" y="4860000"/>
            <a:ext cx="252000" cy="252000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35EDB13B-8813-3BBE-DC7D-A3899DE8512A}"/>
              </a:ext>
            </a:extLst>
          </p:cNvPr>
          <p:cNvSpPr/>
          <p:nvPr/>
        </p:nvSpPr>
        <p:spPr>
          <a:xfrm>
            <a:off x="9742141" y="4320000"/>
            <a:ext cx="252000" cy="252000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9F9ECFB2-7F10-FB16-F4F4-2AD8E1423BED}"/>
              </a:ext>
            </a:extLst>
          </p:cNvPr>
          <p:cNvSpPr/>
          <p:nvPr/>
        </p:nvSpPr>
        <p:spPr>
          <a:xfrm>
            <a:off x="9742141" y="3780000"/>
            <a:ext cx="252000" cy="252000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BBDB4647-82BA-12F2-C67E-9EE30CD3AAC9}"/>
              </a:ext>
            </a:extLst>
          </p:cNvPr>
          <p:cNvSpPr/>
          <p:nvPr/>
        </p:nvSpPr>
        <p:spPr>
          <a:xfrm>
            <a:off x="10822141" y="2160000"/>
            <a:ext cx="252000" cy="25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CF589CAA-EA38-8E41-5026-9E0E35544BCD}"/>
              </a:ext>
            </a:extLst>
          </p:cNvPr>
          <p:cNvSpPr/>
          <p:nvPr/>
        </p:nvSpPr>
        <p:spPr>
          <a:xfrm>
            <a:off x="10822141" y="2700000"/>
            <a:ext cx="252000" cy="25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8D5E7C20-6A9A-D8E7-2CB8-6F4FEC956287}"/>
              </a:ext>
            </a:extLst>
          </p:cNvPr>
          <p:cNvSpPr/>
          <p:nvPr/>
        </p:nvSpPr>
        <p:spPr>
          <a:xfrm>
            <a:off x="10822141" y="3240000"/>
            <a:ext cx="252000" cy="252000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81F9A1C6-0DCD-5166-E3AC-83CFE40A14F7}"/>
              </a:ext>
            </a:extLst>
          </p:cNvPr>
          <p:cNvSpPr/>
          <p:nvPr/>
        </p:nvSpPr>
        <p:spPr>
          <a:xfrm>
            <a:off x="10822141" y="5400000"/>
            <a:ext cx="252000" cy="252000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04C01814-B6CC-1DC6-0029-E91CCDA73F4E}"/>
              </a:ext>
            </a:extLst>
          </p:cNvPr>
          <p:cNvSpPr/>
          <p:nvPr/>
        </p:nvSpPr>
        <p:spPr>
          <a:xfrm>
            <a:off x="10822141" y="4860000"/>
            <a:ext cx="252000" cy="252000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43DA1EA8-2C8F-B74F-B9CA-27ACF7E349F7}"/>
              </a:ext>
            </a:extLst>
          </p:cNvPr>
          <p:cNvSpPr/>
          <p:nvPr/>
        </p:nvSpPr>
        <p:spPr>
          <a:xfrm>
            <a:off x="10822141" y="4320000"/>
            <a:ext cx="252000" cy="252000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A75E7D31-848C-FFA3-2D79-B7AA5A0C7FF4}"/>
              </a:ext>
            </a:extLst>
          </p:cNvPr>
          <p:cNvSpPr/>
          <p:nvPr/>
        </p:nvSpPr>
        <p:spPr>
          <a:xfrm>
            <a:off x="10822141" y="3780000"/>
            <a:ext cx="252000" cy="252000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Gerade Verbindung 44">
            <a:extLst>
              <a:ext uri="{FF2B5EF4-FFF2-40B4-BE49-F238E27FC236}">
                <a16:creationId xmlns:a16="http://schemas.microsoft.com/office/drawing/2014/main" id="{42C9E7B6-3E67-CC4A-68AD-839000E98791}"/>
              </a:ext>
            </a:extLst>
          </p:cNvPr>
          <p:cNvCxnSpPr>
            <a:stCxn id="12" idx="6"/>
            <a:endCxn id="22" idx="2"/>
          </p:cNvCxnSpPr>
          <p:nvPr/>
        </p:nvCxnSpPr>
        <p:spPr>
          <a:xfrm>
            <a:off x="7834141" y="2826000"/>
            <a:ext cx="828000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7" name="Gerade Verbindung 46">
            <a:extLst>
              <a:ext uri="{FF2B5EF4-FFF2-40B4-BE49-F238E27FC236}">
                <a16:creationId xmlns:a16="http://schemas.microsoft.com/office/drawing/2014/main" id="{CAC3E021-28E9-8B13-D7E2-F059AA35F218}"/>
              </a:ext>
            </a:extLst>
          </p:cNvPr>
          <p:cNvCxnSpPr>
            <a:stCxn id="13" idx="6"/>
            <a:endCxn id="23" idx="2"/>
          </p:cNvCxnSpPr>
          <p:nvPr/>
        </p:nvCxnSpPr>
        <p:spPr>
          <a:xfrm>
            <a:off x="7834141" y="3366000"/>
            <a:ext cx="828000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Gerade Verbindung 48">
            <a:extLst>
              <a:ext uri="{FF2B5EF4-FFF2-40B4-BE49-F238E27FC236}">
                <a16:creationId xmlns:a16="http://schemas.microsoft.com/office/drawing/2014/main" id="{D3627463-62FE-636F-97E6-99D1E0D9D3DC}"/>
              </a:ext>
            </a:extLst>
          </p:cNvPr>
          <p:cNvCxnSpPr>
            <a:stCxn id="17" idx="6"/>
            <a:endCxn id="26" idx="2"/>
          </p:cNvCxnSpPr>
          <p:nvPr/>
        </p:nvCxnSpPr>
        <p:spPr>
          <a:xfrm>
            <a:off x="7834141" y="3906000"/>
            <a:ext cx="828000" cy="54000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0" name="Gerade Verbindung 49">
            <a:extLst>
              <a:ext uri="{FF2B5EF4-FFF2-40B4-BE49-F238E27FC236}">
                <a16:creationId xmlns:a16="http://schemas.microsoft.com/office/drawing/2014/main" id="{59F9BBB9-5BC3-4C6F-E334-3FBF5DF4E6AB}"/>
              </a:ext>
            </a:extLst>
          </p:cNvPr>
          <p:cNvCxnSpPr>
            <a:cxnSpLocks/>
            <a:stCxn id="12" idx="6"/>
            <a:endCxn id="20" idx="2"/>
          </p:cNvCxnSpPr>
          <p:nvPr/>
        </p:nvCxnSpPr>
        <p:spPr>
          <a:xfrm flipV="1">
            <a:off x="7834141" y="2286000"/>
            <a:ext cx="828000" cy="54000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1" name="Gerade Verbindung 50">
            <a:extLst>
              <a:ext uri="{FF2B5EF4-FFF2-40B4-BE49-F238E27FC236}">
                <a16:creationId xmlns:a16="http://schemas.microsoft.com/office/drawing/2014/main" id="{15792B1D-6C10-CD0A-F6F7-79776D4BCCE1}"/>
              </a:ext>
            </a:extLst>
          </p:cNvPr>
          <p:cNvCxnSpPr>
            <a:cxnSpLocks/>
            <a:stCxn id="17" idx="6"/>
            <a:endCxn id="27" idx="2"/>
          </p:cNvCxnSpPr>
          <p:nvPr/>
        </p:nvCxnSpPr>
        <p:spPr>
          <a:xfrm>
            <a:off x="7834141" y="3906000"/>
            <a:ext cx="828000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2" name="Gerade Verbindung 51">
            <a:extLst>
              <a:ext uri="{FF2B5EF4-FFF2-40B4-BE49-F238E27FC236}">
                <a16:creationId xmlns:a16="http://schemas.microsoft.com/office/drawing/2014/main" id="{D22F15AC-9933-3F2A-D9E0-CD8E43E5BAEE}"/>
              </a:ext>
            </a:extLst>
          </p:cNvPr>
          <p:cNvCxnSpPr>
            <a:cxnSpLocks/>
            <a:stCxn id="20" idx="6"/>
            <a:endCxn id="28" idx="2"/>
          </p:cNvCxnSpPr>
          <p:nvPr/>
        </p:nvCxnSpPr>
        <p:spPr>
          <a:xfrm>
            <a:off x="8914141" y="2286000"/>
            <a:ext cx="828000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3" name="Gerade Verbindung 52">
            <a:extLst>
              <a:ext uri="{FF2B5EF4-FFF2-40B4-BE49-F238E27FC236}">
                <a16:creationId xmlns:a16="http://schemas.microsoft.com/office/drawing/2014/main" id="{AB52896A-AFB9-B4DC-3CDA-BBCBDC25F67D}"/>
              </a:ext>
            </a:extLst>
          </p:cNvPr>
          <p:cNvCxnSpPr>
            <a:cxnSpLocks/>
            <a:stCxn id="22" idx="6"/>
            <a:endCxn id="30" idx="2"/>
          </p:cNvCxnSpPr>
          <p:nvPr/>
        </p:nvCxnSpPr>
        <p:spPr>
          <a:xfrm>
            <a:off x="8914141" y="2826000"/>
            <a:ext cx="828000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4" name="Gerade Verbindung 53">
            <a:extLst>
              <a:ext uri="{FF2B5EF4-FFF2-40B4-BE49-F238E27FC236}">
                <a16:creationId xmlns:a16="http://schemas.microsoft.com/office/drawing/2014/main" id="{08251A66-993E-5EEF-262B-163C469A0591}"/>
              </a:ext>
            </a:extLst>
          </p:cNvPr>
          <p:cNvCxnSpPr>
            <a:cxnSpLocks/>
            <a:stCxn id="25" idx="6"/>
            <a:endCxn id="32" idx="2"/>
          </p:cNvCxnSpPr>
          <p:nvPr/>
        </p:nvCxnSpPr>
        <p:spPr>
          <a:xfrm>
            <a:off x="8914141" y="4986000"/>
            <a:ext cx="828000" cy="54000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5" name="Gerade Verbindung 54">
            <a:extLst>
              <a:ext uri="{FF2B5EF4-FFF2-40B4-BE49-F238E27FC236}">
                <a16:creationId xmlns:a16="http://schemas.microsoft.com/office/drawing/2014/main" id="{8AB6F0E6-3F92-CF9C-8AC4-60909ACBD08C}"/>
              </a:ext>
            </a:extLst>
          </p:cNvPr>
          <p:cNvCxnSpPr>
            <a:cxnSpLocks/>
            <a:stCxn id="25" idx="6"/>
            <a:endCxn id="33" idx="2"/>
          </p:cNvCxnSpPr>
          <p:nvPr/>
        </p:nvCxnSpPr>
        <p:spPr>
          <a:xfrm>
            <a:off x="8914141" y="4986000"/>
            <a:ext cx="828000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6" name="Gerade Verbindung 55">
            <a:extLst>
              <a:ext uri="{FF2B5EF4-FFF2-40B4-BE49-F238E27FC236}">
                <a16:creationId xmlns:a16="http://schemas.microsoft.com/office/drawing/2014/main" id="{24515D99-9CF3-BBA4-A201-04B4B89B1F3E}"/>
              </a:ext>
            </a:extLst>
          </p:cNvPr>
          <p:cNvCxnSpPr>
            <a:cxnSpLocks/>
            <a:stCxn id="14" idx="6"/>
            <a:endCxn id="24" idx="2"/>
          </p:cNvCxnSpPr>
          <p:nvPr/>
        </p:nvCxnSpPr>
        <p:spPr>
          <a:xfrm>
            <a:off x="7834141" y="5526000"/>
            <a:ext cx="828000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7" name="Gerade Verbindung 56">
            <a:extLst>
              <a:ext uri="{FF2B5EF4-FFF2-40B4-BE49-F238E27FC236}">
                <a16:creationId xmlns:a16="http://schemas.microsoft.com/office/drawing/2014/main" id="{76C7BFD0-E7C8-BD50-7EAC-68F118CA7B8C}"/>
              </a:ext>
            </a:extLst>
          </p:cNvPr>
          <p:cNvCxnSpPr>
            <a:cxnSpLocks/>
            <a:stCxn id="25" idx="6"/>
            <a:endCxn id="34" idx="2"/>
          </p:cNvCxnSpPr>
          <p:nvPr/>
        </p:nvCxnSpPr>
        <p:spPr>
          <a:xfrm flipV="1">
            <a:off x="8914141" y="4446000"/>
            <a:ext cx="828000" cy="54000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8" name="Gerade Verbindung 57">
            <a:extLst>
              <a:ext uri="{FF2B5EF4-FFF2-40B4-BE49-F238E27FC236}">
                <a16:creationId xmlns:a16="http://schemas.microsoft.com/office/drawing/2014/main" id="{09FB4914-3C94-226B-3EF7-75461A102621}"/>
              </a:ext>
            </a:extLst>
          </p:cNvPr>
          <p:cNvCxnSpPr>
            <a:cxnSpLocks/>
            <a:stCxn id="15" idx="6"/>
            <a:endCxn id="25" idx="2"/>
          </p:cNvCxnSpPr>
          <p:nvPr/>
        </p:nvCxnSpPr>
        <p:spPr>
          <a:xfrm>
            <a:off x="7834141" y="4986000"/>
            <a:ext cx="828000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8" name="Gerade Verbindung 77">
            <a:extLst>
              <a:ext uri="{FF2B5EF4-FFF2-40B4-BE49-F238E27FC236}">
                <a16:creationId xmlns:a16="http://schemas.microsoft.com/office/drawing/2014/main" id="{D19FB7A7-A86D-60F2-25CB-3303EE832800}"/>
              </a:ext>
            </a:extLst>
          </p:cNvPr>
          <p:cNvCxnSpPr>
            <a:cxnSpLocks/>
            <a:stCxn id="23" idx="6"/>
            <a:endCxn id="31" idx="2"/>
          </p:cNvCxnSpPr>
          <p:nvPr/>
        </p:nvCxnSpPr>
        <p:spPr>
          <a:xfrm>
            <a:off x="8914141" y="3366000"/>
            <a:ext cx="828000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9" name="Gerade Verbindung 78">
            <a:extLst>
              <a:ext uri="{FF2B5EF4-FFF2-40B4-BE49-F238E27FC236}">
                <a16:creationId xmlns:a16="http://schemas.microsoft.com/office/drawing/2014/main" id="{95ED9A49-5C18-2A47-6234-30C07923185D}"/>
              </a:ext>
            </a:extLst>
          </p:cNvPr>
          <p:cNvCxnSpPr>
            <a:cxnSpLocks/>
            <a:stCxn id="27" idx="6"/>
            <a:endCxn id="35" idx="2"/>
          </p:cNvCxnSpPr>
          <p:nvPr/>
        </p:nvCxnSpPr>
        <p:spPr>
          <a:xfrm>
            <a:off x="8914141" y="3906000"/>
            <a:ext cx="828000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6" name="Gerade Verbindung 85">
            <a:extLst>
              <a:ext uri="{FF2B5EF4-FFF2-40B4-BE49-F238E27FC236}">
                <a16:creationId xmlns:a16="http://schemas.microsoft.com/office/drawing/2014/main" id="{1450AE89-B46C-1821-89A6-B9E7F187DEFB}"/>
              </a:ext>
            </a:extLst>
          </p:cNvPr>
          <p:cNvCxnSpPr>
            <a:cxnSpLocks/>
            <a:stCxn id="28" idx="6"/>
            <a:endCxn id="36" idx="2"/>
          </p:cNvCxnSpPr>
          <p:nvPr/>
        </p:nvCxnSpPr>
        <p:spPr>
          <a:xfrm>
            <a:off x="9994141" y="2286000"/>
            <a:ext cx="828000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7" name="Gerade Verbindung 86">
            <a:extLst>
              <a:ext uri="{FF2B5EF4-FFF2-40B4-BE49-F238E27FC236}">
                <a16:creationId xmlns:a16="http://schemas.microsoft.com/office/drawing/2014/main" id="{B7C50947-43A8-694E-A11E-15B511DD902A}"/>
              </a:ext>
            </a:extLst>
          </p:cNvPr>
          <p:cNvCxnSpPr>
            <a:cxnSpLocks/>
            <a:stCxn id="33" idx="6"/>
            <a:endCxn id="41" idx="2"/>
          </p:cNvCxnSpPr>
          <p:nvPr/>
        </p:nvCxnSpPr>
        <p:spPr>
          <a:xfrm>
            <a:off x="9994141" y="4986000"/>
            <a:ext cx="828000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8" name="Gerade Verbindung 87">
            <a:extLst>
              <a:ext uri="{FF2B5EF4-FFF2-40B4-BE49-F238E27FC236}">
                <a16:creationId xmlns:a16="http://schemas.microsoft.com/office/drawing/2014/main" id="{E568E49A-8963-6A43-651D-F0AA8EFD4953}"/>
              </a:ext>
            </a:extLst>
          </p:cNvPr>
          <p:cNvCxnSpPr>
            <a:cxnSpLocks/>
            <a:stCxn id="31" idx="6"/>
            <a:endCxn id="39" idx="2"/>
          </p:cNvCxnSpPr>
          <p:nvPr/>
        </p:nvCxnSpPr>
        <p:spPr>
          <a:xfrm>
            <a:off x="9994141" y="3366000"/>
            <a:ext cx="828000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9" name="Gerade Verbindung 88">
            <a:extLst>
              <a:ext uri="{FF2B5EF4-FFF2-40B4-BE49-F238E27FC236}">
                <a16:creationId xmlns:a16="http://schemas.microsoft.com/office/drawing/2014/main" id="{970563C2-AFE4-0D73-A7F6-55295B904C69}"/>
              </a:ext>
            </a:extLst>
          </p:cNvPr>
          <p:cNvCxnSpPr>
            <a:cxnSpLocks/>
            <a:stCxn id="34" idx="6"/>
            <a:endCxn id="43" idx="2"/>
          </p:cNvCxnSpPr>
          <p:nvPr/>
        </p:nvCxnSpPr>
        <p:spPr>
          <a:xfrm flipV="1">
            <a:off x="9994141" y="3906000"/>
            <a:ext cx="828000" cy="54000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0" name="Gerade Verbindung 89">
            <a:extLst>
              <a:ext uri="{FF2B5EF4-FFF2-40B4-BE49-F238E27FC236}">
                <a16:creationId xmlns:a16="http://schemas.microsoft.com/office/drawing/2014/main" id="{E3734257-F471-6EB8-5A9D-F2C072AF4A60}"/>
              </a:ext>
            </a:extLst>
          </p:cNvPr>
          <p:cNvCxnSpPr>
            <a:cxnSpLocks/>
            <a:stCxn id="34" idx="6"/>
            <a:endCxn id="42" idx="2"/>
          </p:cNvCxnSpPr>
          <p:nvPr/>
        </p:nvCxnSpPr>
        <p:spPr>
          <a:xfrm>
            <a:off x="9994141" y="4446000"/>
            <a:ext cx="828000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1" name="Gerade Verbindung 90">
            <a:extLst>
              <a:ext uri="{FF2B5EF4-FFF2-40B4-BE49-F238E27FC236}">
                <a16:creationId xmlns:a16="http://schemas.microsoft.com/office/drawing/2014/main" id="{3AD2812E-9127-8861-4089-6E76EA9CC23A}"/>
              </a:ext>
            </a:extLst>
          </p:cNvPr>
          <p:cNvCxnSpPr>
            <a:cxnSpLocks/>
            <a:stCxn id="30" idx="6"/>
            <a:endCxn id="38" idx="2"/>
          </p:cNvCxnSpPr>
          <p:nvPr/>
        </p:nvCxnSpPr>
        <p:spPr>
          <a:xfrm>
            <a:off x="9994141" y="2826000"/>
            <a:ext cx="828000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5" name="Gerade Verbindung 104">
            <a:extLst>
              <a:ext uri="{FF2B5EF4-FFF2-40B4-BE49-F238E27FC236}">
                <a16:creationId xmlns:a16="http://schemas.microsoft.com/office/drawing/2014/main" id="{39452477-19F4-32EF-40BB-8EAF59EA2BFA}"/>
              </a:ext>
            </a:extLst>
          </p:cNvPr>
          <p:cNvCxnSpPr>
            <a:cxnSpLocks/>
            <a:stCxn id="32" idx="6"/>
            <a:endCxn id="40" idx="2"/>
          </p:cNvCxnSpPr>
          <p:nvPr/>
        </p:nvCxnSpPr>
        <p:spPr>
          <a:xfrm>
            <a:off x="9994141" y="5526000"/>
            <a:ext cx="828000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8" name="Textfeld 107">
            <a:extLst>
              <a:ext uri="{FF2B5EF4-FFF2-40B4-BE49-F238E27FC236}">
                <a16:creationId xmlns:a16="http://schemas.microsoft.com/office/drawing/2014/main" id="{77E58589-63E9-2B88-2F2C-E7CFBDDAE556}"/>
              </a:ext>
            </a:extLst>
          </p:cNvPr>
          <p:cNvSpPr txBox="1"/>
          <p:nvPr/>
        </p:nvSpPr>
        <p:spPr>
          <a:xfrm rot="16200000">
            <a:off x="6240844" y="4556494"/>
            <a:ext cx="2063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population size (2)N</a:t>
            </a:r>
          </a:p>
        </p:txBody>
      </p:sp>
      <p:cxnSp>
        <p:nvCxnSpPr>
          <p:cNvPr id="110" name="Gerade Verbindung mit Pfeil 109">
            <a:extLst>
              <a:ext uri="{FF2B5EF4-FFF2-40B4-BE49-F238E27FC236}">
                <a16:creationId xmlns:a16="http://schemas.microsoft.com/office/drawing/2014/main" id="{50949758-A700-E63C-E26F-DFD5F722C8EB}"/>
              </a:ext>
            </a:extLst>
          </p:cNvPr>
          <p:cNvCxnSpPr>
            <a:cxnSpLocks/>
          </p:cNvCxnSpPr>
          <p:nvPr/>
        </p:nvCxnSpPr>
        <p:spPr>
          <a:xfrm>
            <a:off x="7272536" y="5882185"/>
            <a:ext cx="408126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1" name="Textfeld 110">
            <a:extLst>
              <a:ext uri="{FF2B5EF4-FFF2-40B4-BE49-F238E27FC236}">
                <a16:creationId xmlns:a16="http://schemas.microsoft.com/office/drawing/2014/main" id="{D26C1C0B-39F9-2ACB-C12F-09C2CCDFBAF1}"/>
              </a:ext>
            </a:extLst>
          </p:cNvPr>
          <p:cNvSpPr txBox="1"/>
          <p:nvPr/>
        </p:nvSpPr>
        <p:spPr>
          <a:xfrm>
            <a:off x="8481807" y="5919599"/>
            <a:ext cx="612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time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386111A-F44E-0E54-3E92-5CAFB41C0715}"/>
              </a:ext>
            </a:extLst>
          </p:cNvPr>
          <p:cNvSpPr/>
          <p:nvPr/>
        </p:nvSpPr>
        <p:spPr>
          <a:xfrm>
            <a:off x="7579993" y="1620000"/>
            <a:ext cx="252000" cy="25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0511500-0038-3A39-0BD3-4C020E308358}"/>
              </a:ext>
            </a:extLst>
          </p:cNvPr>
          <p:cNvSpPr/>
          <p:nvPr/>
        </p:nvSpPr>
        <p:spPr>
          <a:xfrm>
            <a:off x="8659993" y="1620000"/>
            <a:ext cx="252000" cy="25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FB22447-3B56-C597-2ECB-B75C2F06FD96}"/>
              </a:ext>
            </a:extLst>
          </p:cNvPr>
          <p:cNvSpPr/>
          <p:nvPr/>
        </p:nvSpPr>
        <p:spPr>
          <a:xfrm>
            <a:off x="9739993" y="1620000"/>
            <a:ext cx="252000" cy="25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46E17BF-19CD-0FCA-2FD1-CF66D9FB6EA7}"/>
              </a:ext>
            </a:extLst>
          </p:cNvPr>
          <p:cNvSpPr/>
          <p:nvPr/>
        </p:nvSpPr>
        <p:spPr>
          <a:xfrm>
            <a:off x="10819993" y="1620000"/>
            <a:ext cx="252000" cy="25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DC3797D6-40CE-6BF1-9D85-9FA36DE05C6F}"/>
              </a:ext>
            </a:extLst>
          </p:cNvPr>
          <p:cNvCxnSpPr>
            <a:cxnSpLocks/>
            <a:stCxn id="7" idx="6"/>
            <a:endCxn id="8" idx="2"/>
          </p:cNvCxnSpPr>
          <p:nvPr/>
        </p:nvCxnSpPr>
        <p:spPr>
          <a:xfrm>
            <a:off x="8911993" y="1746000"/>
            <a:ext cx="828000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C693070C-DDAB-A7CF-9E6D-2D58F6AF4C7F}"/>
              </a:ext>
            </a:extLst>
          </p:cNvPr>
          <p:cNvCxnSpPr>
            <a:cxnSpLocks/>
            <a:stCxn id="8" idx="6"/>
            <a:endCxn id="9" idx="2"/>
          </p:cNvCxnSpPr>
          <p:nvPr/>
        </p:nvCxnSpPr>
        <p:spPr>
          <a:xfrm>
            <a:off x="9991993" y="1746000"/>
            <a:ext cx="828000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E4567C21-7935-937C-31A5-58C7863619C9}"/>
              </a:ext>
            </a:extLst>
          </p:cNvPr>
          <p:cNvCxnSpPr>
            <a:cxnSpLocks/>
            <a:stCxn id="6" idx="6"/>
            <a:endCxn id="7" idx="2"/>
          </p:cNvCxnSpPr>
          <p:nvPr/>
        </p:nvCxnSpPr>
        <p:spPr>
          <a:xfrm>
            <a:off x="7831993" y="1746000"/>
            <a:ext cx="828000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7" name="Oval 36">
            <a:extLst>
              <a:ext uri="{FF2B5EF4-FFF2-40B4-BE49-F238E27FC236}">
                <a16:creationId xmlns:a16="http://schemas.microsoft.com/office/drawing/2014/main" id="{092A5164-88F2-0CCB-92A1-43C9D47E4DA8}"/>
              </a:ext>
            </a:extLst>
          </p:cNvPr>
          <p:cNvSpPr/>
          <p:nvPr/>
        </p:nvSpPr>
        <p:spPr>
          <a:xfrm>
            <a:off x="7416000" y="1548000"/>
            <a:ext cx="550328" cy="914194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5085E0C5-FDDA-E207-390E-F2472D0F64E8}"/>
              </a:ext>
            </a:extLst>
          </p:cNvPr>
          <p:cNvSpPr/>
          <p:nvPr/>
        </p:nvSpPr>
        <p:spPr>
          <a:xfrm>
            <a:off x="7416000" y="2628000"/>
            <a:ext cx="550328" cy="914194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6A9CDFA8-8057-9A51-4538-D8DABFF76E9D}"/>
              </a:ext>
            </a:extLst>
          </p:cNvPr>
          <p:cNvSpPr/>
          <p:nvPr/>
        </p:nvSpPr>
        <p:spPr>
          <a:xfrm>
            <a:off x="7416000" y="3708000"/>
            <a:ext cx="550328" cy="914194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DCC13596-7598-DEC8-AAA7-9491D043026A}"/>
              </a:ext>
            </a:extLst>
          </p:cNvPr>
          <p:cNvSpPr/>
          <p:nvPr/>
        </p:nvSpPr>
        <p:spPr>
          <a:xfrm>
            <a:off x="7416000" y="4788000"/>
            <a:ext cx="550328" cy="914194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044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7" grpId="0" animBg="1"/>
      <p:bldP spid="8" grpId="0" animBg="1"/>
      <p:bldP spid="9" grpId="0" animBg="1"/>
      <p:bldP spid="37" grpId="0" animBg="1"/>
      <p:bldP spid="44" grpId="0" animBg="1"/>
      <p:bldP spid="46" grpId="0" animBg="1"/>
      <p:bldP spid="4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8D03E773-0E04-07E3-FABD-7834E586A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“Estimate” Drift – Two Approaches</a:t>
            </a:r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39DC77C2-52A0-010A-ABCA-BDA4738FDD7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Markov-Chain Model</a:t>
            </a:r>
          </a:p>
          <a:p>
            <a:r>
              <a:rPr lang="en-US" dirty="0"/>
              <a:t>Using the binomial distribution</a:t>
            </a:r>
          </a:p>
          <a:p>
            <a:r>
              <a:rPr lang="en-US" dirty="0"/>
              <a:t>Track the </a:t>
            </a:r>
            <a:br>
              <a:rPr lang="en-US" dirty="0"/>
            </a:br>
            <a:r>
              <a:rPr lang="en-US" dirty="0"/>
              <a:t>frequency changes</a:t>
            </a:r>
            <a:br>
              <a:rPr lang="en-US" dirty="0"/>
            </a:br>
            <a:r>
              <a:rPr lang="en-US" dirty="0"/>
              <a:t>of an allele by </a:t>
            </a:r>
            <a:br>
              <a:rPr lang="en-US" dirty="0"/>
            </a:br>
            <a:r>
              <a:rPr lang="en-US" dirty="0"/>
              <a:t>estimating the </a:t>
            </a:r>
            <a:br>
              <a:rPr lang="en-US" dirty="0"/>
            </a:br>
            <a:r>
              <a:rPr lang="en-US" dirty="0"/>
              <a:t>transition matrix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40BDBEE1-2AEA-F9F3-4EFB-E20842A2B39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Diffusion Approximation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3450227-9BC3-AB19-1BD7-DA7BEA0BF6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/>
              <a:t>Experimental Evolution 2022 - Vienna</a:t>
            </a:r>
            <a:endParaRPr lang="en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77345E3-5715-A15D-E4F8-B2F412EF4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1E6E2-482A-0F40-AF46-CE86DA92B7F7}" type="slidenum">
              <a:rPr lang="en-AT" smtClean="0"/>
              <a:t>8</a:t>
            </a:fld>
            <a:endParaRPr lang="en-AT"/>
          </a:p>
        </p:txBody>
      </p:sp>
      <p:pic>
        <p:nvPicPr>
          <p:cNvPr id="10" name="Google Shape;173;p28">
            <a:extLst>
              <a:ext uri="{FF2B5EF4-FFF2-40B4-BE49-F238E27FC236}">
                <a16:creationId xmlns:a16="http://schemas.microsoft.com/office/drawing/2014/main" id="{225091F3-D83C-4D23-D30A-AD2798253AE7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48913" t="16963" r="17341" b="5893"/>
          <a:stretch/>
        </p:blipFill>
        <p:spPr>
          <a:xfrm>
            <a:off x="3925522" y="2674885"/>
            <a:ext cx="2170478" cy="36814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91;p30">
            <a:extLst>
              <a:ext uri="{FF2B5EF4-FFF2-40B4-BE49-F238E27FC236}">
                <a16:creationId xmlns:a16="http://schemas.microsoft.com/office/drawing/2014/main" id="{F3517D24-8D90-4ADC-16BA-3FB1D5717C8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172200" y="2335912"/>
            <a:ext cx="5665785" cy="3036241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66;p27">
            <a:extLst>
              <a:ext uri="{FF2B5EF4-FFF2-40B4-BE49-F238E27FC236}">
                <a16:creationId xmlns:a16="http://schemas.microsoft.com/office/drawing/2014/main" id="{565513F0-911A-1FAF-615C-9E5D8402C0EF}"/>
              </a:ext>
            </a:extLst>
          </p:cNvPr>
          <p:cNvSpPr txBox="1"/>
          <p:nvPr/>
        </p:nvSpPr>
        <p:spPr>
          <a:xfrm>
            <a:off x="8553000" y="5769300"/>
            <a:ext cx="3639000" cy="542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latin typeface="Open Sans"/>
                <a:ea typeface="Open Sans"/>
                <a:cs typeface="Open Sans"/>
                <a:sym typeface="Open Sans"/>
              </a:rPr>
              <a:t>Figures from</a:t>
            </a:r>
            <a:r>
              <a:rPr lang="en" sz="1200" dirty="0"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sz="1000" dirty="0">
                <a:highlight>
                  <a:schemeClr val="lt1"/>
                </a:highlight>
                <a:latin typeface="Open Sans"/>
                <a:ea typeface="Open Sans"/>
                <a:cs typeface="Open Sans"/>
                <a:sym typeface="Open Sans"/>
              </a:rPr>
              <a:t>Hamilton, M. (2012). </a:t>
            </a:r>
            <a:r>
              <a:rPr lang="en" sz="1000" i="1" dirty="0">
                <a:highlight>
                  <a:schemeClr val="lt1"/>
                </a:highlight>
                <a:latin typeface="Open Sans"/>
                <a:ea typeface="Open Sans"/>
                <a:cs typeface="Open Sans"/>
                <a:sym typeface="Open Sans"/>
              </a:rPr>
              <a:t>Population genetics</a:t>
            </a:r>
            <a:r>
              <a:rPr lang="en" sz="1000" dirty="0">
                <a:highlight>
                  <a:schemeClr val="lt1"/>
                </a:highlight>
                <a:latin typeface="Open Sans"/>
                <a:ea typeface="Open Sans"/>
                <a:cs typeface="Open Sans"/>
                <a:sym typeface="Open Sans"/>
              </a:rPr>
              <a:t>. Chichester: Wiley-Blackwell.</a:t>
            </a:r>
            <a:r>
              <a:rPr lang="en" sz="1100" dirty="0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100" dirty="0"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27849606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F7351D8-5DB2-87B4-AD68-4C9C848364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SLiM</a:t>
            </a:r>
            <a:br>
              <a:rPr lang="en-US" dirty="0"/>
            </a:br>
            <a:r>
              <a:rPr lang="en-US" dirty="0"/>
              <a:t>Selection on Linked Mutations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ADC404C-D29B-6930-1C21-F469D77322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forward genetic simulation package</a:t>
            </a:r>
          </a:p>
          <a:p>
            <a:r>
              <a:rPr lang="en-US" dirty="0"/>
              <a:t>from the Messer Lab at Cornell University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9D13AF7-4D40-33CE-7674-35DCAC15A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/>
              <a:t>Experimental Evolution 2022 - Vienna</a:t>
            </a:r>
            <a:endParaRPr lang="en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F339A62-4D52-6A80-C130-9553E8A1CB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1E6E2-482A-0F40-AF46-CE86DA92B7F7}" type="slidenum">
              <a:rPr lang="en-AT" smtClean="0"/>
              <a:t>9</a:t>
            </a:fld>
            <a:endParaRPr lang="en-AT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41B1F2D5-B7DB-9B9F-CD43-26E6C66204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627450" y="136525"/>
            <a:ext cx="1440000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71343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202</TotalTime>
  <Words>1677</Words>
  <Application>Microsoft Macintosh PowerPoint</Application>
  <PresentationFormat>Widescreen</PresentationFormat>
  <Paragraphs>293</Paragraphs>
  <Slides>36</Slides>
  <Notes>8</Notes>
  <HiddenSlides>5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2" baseType="lpstr">
      <vt:lpstr>Arial</vt:lpstr>
      <vt:lpstr>Calibri</vt:lpstr>
      <vt:lpstr>Calibri Light</vt:lpstr>
      <vt:lpstr>Cambria Math</vt:lpstr>
      <vt:lpstr>Open Sans</vt:lpstr>
      <vt:lpstr>Office Theme</vt:lpstr>
      <vt:lpstr>Simulations of E&amp;R Under Neutrality and Selection - SLiM</vt:lpstr>
      <vt:lpstr>This Afternoon</vt:lpstr>
      <vt:lpstr>Evolutionary Forces</vt:lpstr>
      <vt:lpstr>Genetic Drift</vt:lpstr>
      <vt:lpstr>Genetic Drift</vt:lpstr>
      <vt:lpstr>The Wright-Fisher Model – A Neutral Model </vt:lpstr>
      <vt:lpstr>The WF Model – Drift as Binomial Sampling</vt:lpstr>
      <vt:lpstr>“Estimate” Drift – Two Approaches</vt:lpstr>
      <vt:lpstr>SLiM Selection on Linked Mutations</vt:lpstr>
      <vt:lpstr>SLiM  - Materials</vt:lpstr>
      <vt:lpstr>Why SLiM?</vt:lpstr>
      <vt:lpstr>How to use SLiM?</vt:lpstr>
      <vt:lpstr>SLiMgui Simulation Window </vt:lpstr>
      <vt:lpstr>First Task</vt:lpstr>
      <vt:lpstr>Simulate Drift on One Locus</vt:lpstr>
      <vt:lpstr>Multiple Replicates</vt:lpstr>
      <vt:lpstr>Second Task</vt:lpstr>
      <vt:lpstr>Simulate Drift on Multiple Locus</vt:lpstr>
      <vt:lpstr>Selection</vt:lpstr>
      <vt:lpstr>Natural Selection</vt:lpstr>
      <vt:lpstr>Natural Selection</vt:lpstr>
      <vt:lpstr>Natural Selection</vt:lpstr>
      <vt:lpstr>Third Task</vt:lpstr>
      <vt:lpstr>Directional Selection</vt:lpstr>
      <vt:lpstr>Directional Selection</vt:lpstr>
      <vt:lpstr>Fourth Task</vt:lpstr>
      <vt:lpstr>Stabilizing Selection</vt:lpstr>
      <vt:lpstr>Stabilizing Selection</vt:lpstr>
      <vt:lpstr>Fifth Task</vt:lpstr>
      <vt:lpstr>Diversifying Selection</vt:lpstr>
      <vt:lpstr>Diversifying Selection</vt:lpstr>
      <vt:lpstr>Final model for generating the data</vt:lpstr>
      <vt:lpstr>VCF file format</vt:lpstr>
      <vt:lpstr>Combine individual VCFs into pool VCF</vt:lpstr>
      <vt:lpstr>Alternative final model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SLiM workshop Discussion 10.Nov.2022</dc:title>
  <dc:creator>Chen Yiwen</dc:creator>
  <cp:lastModifiedBy>Chen Yiwen</cp:lastModifiedBy>
  <cp:revision>50</cp:revision>
  <dcterms:created xsi:type="dcterms:W3CDTF">2022-11-08T15:22:44Z</dcterms:created>
  <dcterms:modified xsi:type="dcterms:W3CDTF">2022-11-30T14:17:41Z</dcterms:modified>
</cp:coreProperties>
</file>

<file path=docProps/thumbnail.jpeg>
</file>